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handoutMasterIdLst>
    <p:handoutMasterId r:id="rId57"/>
  </p:handoutMasterIdLst>
  <p:sldIdLst>
    <p:sldId id="261" r:id="rId2"/>
    <p:sldId id="426" r:id="rId3"/>
    <p:sldId id="359" r:id="rId4"/>
    <p:sldId id="368" r:id="rId5"/>
    <p:sldId id="372" r:id="rId6"/>
    <p:sldId id="422" r:id="rId7"/>
    <p:sldId id="425" r:id="rId8"/>
    <p:sldId id="423" r:id="rId9"/>
    <p:sldId id="371" r:id="rId10"/>
    <p:sldId id="373" r:id="rId11"/>
    <p:sldId id="374" r:id="rId12"/>
    <p:sldId id="380" r:id="rId13"/>
    <p:sldId id="381" r:id="rId14"/>
    <p:sldId id="382" r:id="rId15"/>
    <p:sldId id="383" r:id="rId16"/>
    <p:sldId id="384" r:id="rId17"/>
    <p:sldId id="388" r:id="rId18"/>
    <p:sldId id="385" r:id="rId19"/>
    <p:sldId id="424" r:id="rId20"/>
    <p:sldId id="389" r:id="rId21"/>
    <p:sldId id="403" r:id="rId22"/>
    <p:sldId id="404" r:id="rId23"/>
    <p:sldId id="405" r:id="rId24"/>
    <p:sldId id="408" r:id="rId25"/>
    <p:sldId id="429" r:id="rId26"/>
    <p:sldId id="428" r:id="rId27"/>
    <p:sldId id="410" r:id="rId28"/>
    <p:sldId id="430" r:id="rId29"/>
    <p:sldId id="409" r:id="rId30"/>
    <p:sldId id="377" r:id="rId31"/>
    <p:sldId id="378" r:id="rId32"/>
    <p:sldId id="390" r:id="rId33"/>
    <p:sldId id="391" r:id="rId34"/>
    <p:sldId id="393" r:id="rId35"/>
    <p:sldId id="394" r:id="rId36"/>
    <p:sldId id="395" r:id="rId37"/>
    <p:sldId id="398" r:id="rId38"/>
    <p:sldId id="396" r:id="rId39"/>
    <p:sldId id="399" r:id="rId40"/>
    <p:sldId id="400" r:id="rId41"/>
    <p:sldId id="369" r:id="rId42"/>
    <p:sldId id="402" r:id="rId43"/>
    <p:sldId id="414" r:id="rId44"/>
    <p:sldId id="418" r:id="rId45"/>
    <p:sldId id="415" r:id="rId46"/>
    <p:sldId id="416" r:id="rId47"/>
    <p:sldId id="417" r:id="rId48"/>
    <p:sldId id="411" r:id="rId49"/>
    <p:sldId id="412" r:id="rId50"/>
    <p:sldId id="420" r:id="rId51"/>
    <p:sldId id="419" r:id="rId52"/>
    <p:sldId id="421" r:id="rId53"/>
    <p:sldId id="427" r:id="rId54"/>
    <p:sldId id="260" r:id="rId55"/>
  </p:sldIdLst>
  <p:sldSz cx="9144000" cy="6858000" type="screen4x3"/>
  <p:notesSz cx="6669088" cy="9928225"/>
  <p:defaultTextStyle>
    <a:defPPr>
      <a:defRPr lang="es-E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00FF"/>
    <a:srgbClr val="0000CC"/>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488" autoAdjust="0"/>
    <p:restoredTop sz="82167" autoAdjust="0"/>
  </p:normalViewPr>
  <p:slideViewPr>
    <p:cSldViewPr>
      <p:cViewPr>
        <p:scale>
          <a:sx n="66" d="100"/>
          <a:sy n="66" d="100"/>
        </p:scale>
        <p:origin x="-1320" y="-648"/>
      </p:cViewPr>
      <p:guideLst>
        <p:guide orient="horz" pos="3974"/>
        <p:guide orient="horz" pos="1117"/>
        <p:guide pos="2880"/>
        <p:guide pos="336"/>
        <p:guide pos="387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56"/>
    </p:cViewPr>
  </p:sorterViewPr>
  <p:notesViewPr>
    <p:cSldViewPr>
      <p:cViewPr>
        <p:scale>
          <a:sx n="50" d="100"/>
          <a:sy n="50" d="100"/>
        </p:scale>
        <p:origin x="-1872" y="-102"/>
      </p:cViewPr>
      <p:guideLst>
        <p:guide orient="horz" pos="3127"/>
        <p:guide pos="210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0699" tIns="45350" rIns="90699" bIns="45350" numCol="1" anchor="t" anchorCtr="0" compatLnSpc="1">
            <a:prstTxWarp prst="textNoShape">
              <a:avLst/>
            </a:prstTxWarp>
          </a:bodyPr>
          <a:lstStyle>
            <a:lvl1pPr>
              <a:defRPr sz="1200" dirty="0">
                <a:latin typeface="Times New Roman" charset="0"/>
              </a:defRPr>
            </a:lvl1pPr>
          </a:lstStyle>
          <a:p>
            <a:pPr>
              <a:defRPr/>
            </a:pPr>
            <a:endParaRPr lang="en-GB"/>
          </a:p>
        </p:txBody>
      </p:sp>
      <p:sp>
        <p:nvSpPr>
          <p:cNvPr id="101379" name="Rectangle 3"/>
          <p:cNvSpPr>
            <a:spLocks noGrp="1" noChangeArrowheads="1"/>
          </p:cNvSpPr>
          <p:nvPr>
            <p:ph type="dt" sz="quarter" idx="1"/>
          </p:nvPr>
        </p:nvSpPr>
        <p:spPr bwMode="auto">
          <a:xfrm>
            <a:off x="3779838" y="0"/>
            <a:ext cx="2889250" cy="496888"/>
          </a:xfrm>
          <a:prstGeom prst="rect">
            <a:avLst/>
          </a:prstGeom>
          <a:noFill/>
          <a:ln w="9525">
            <a:noFill/>
            <a:miter lim="800000"/>
            <a:headEnd/>
            <a:tailEnd/>
          </a:ln>
          <a:effectLst/>
        </p:spPr>
        <p:txBody>
          <a:bodyPr vert="horz" wrap="square" lIns="90699" tIns="45350" rIns="90699" bIns="45350" numCol="1" anchor="t" anchorCtr="0" compatLnSpc="1">
            <a:prstTxWarp prst="textNoShape">
              <a:avLst/>
            </a:prstTxWarp>
          </a:bodyPr>
          <a:lstStyle>
            <a:lvl1pPr algn="r">
              <a:defRPr sz="1200" dirty="0">
                <a:latin typeface="Times New Roman" charset="0"/>
              </a:defRPr>
            </a:lvl1pPr>
          </a:lstStyle>
          <a:p>
            <a:pPr>
              <a:defRPr/>
            </a:pPr>
            <a:endParaRPr lang="en-GB"/>
          </a:p>
        </p:txBody>
      </p:sp>
      <p:sp>
        <p:nvSpPr>
          <p:cNvPr id="101380" name="Rectangle 4"/>
          <p:cNvSpPr>
            <a:spLocks noGrp="1" noChangeArrowheads="1"/>
          </p:cNvSpPr>
          <p:nvPr>
            <p:ph type="ftr" sz="quarter" idx="2"/>
          </p:nvPr>
        </p:nvSpPr>
        <p:spPr bwMode="auto">
          <a:xfrm>
            <a:off x="0" y="9431338"/>
            <a:ext cx="2889250" cy="496887"/>
          </a:xfrm>
          <a:prstGeom prst="rect">
            <a:avLst/>
          </a:prstGeom>
          <a:noFill/>
          <a:ln w="9525">
            <a:noFill/>
            <a:miter lim="800000"/>
            <a:headEnd/>
            <a:tailEnd/>
          </a:ln>
          <a:effectLst/>
        </p:spPr>
        <p:txBody>
          <a:bodyPr vert="horz" wrap="square" lIns="90699" tIns="45350" rIns="90699" bIns="45350" numCol="1" anchor="b" anchorCtr="0" compatLnSpc="1">
            <a:prstTxWarp prst="textNoShape">
              <a:avLst/>
            </a:prstTxWarp>
          </a:bodyPr>
          <a:lstStyle>
            <a:lvl1pPr>
              <a:defRPr sz="1200" dirty="0">
                <a:latin typeface="Times New Roman" charset="0"/>
              </a:defRPr>
            </a:lvl1pPr>
          </a:lstStyle>
          <a:p>
            <a:pPr>
              <a:defRPr/>
            </a:pPr>
            <a:endParaRPr lang="en-GB"/>
          </a:p>
        </p:txBody>
      </p:sp>
      <p:sp>
        <p:nvSpPr>
          <p:cNvPr id="101381" name="Rectangle 5"/>
          <p:cNvSpPr>
            <a:spLocks noGrp="1" noChangeArrowheads="1"/>
          </p:cNvSpPr>
          <p:nvPr>
            <p:ph type="sldNum" sz="quarter" idx="3"/>
          </p:nvPr>
        </p:nvSpPr>
        <p:spPr bwMode="auto">
          <a:xfrm>
            <a:off x="3779838" y="9431338"/>
            <a:ext cx="2889250" cy="496887"/>
          </a:xfrm>
          <a:prstGeom prst="rect">
            <a:avLst/>
          </a:prstGeom>
          <a:noFill/>
          <a:ln w="9525">
            <a:noFill/>
            <a:miter lim="800000"/>
            <a:headEnd/>
            <a:tailEnd/>
          </a:ln>
          <a:effectLst/>
        </p:spPr>
        <p:txBody>
          <a:bodyPr vert="horz" wrap="square" lIns="90699" tIns="45350" rIns="90699" bIns="45350" numCol="1" anchor="b" anchorCtr="0" compatLnSpc="1">
            <a:prstTxWarp prst="textNoShape">
              <a:avLst/>
            </a:prstTxWarp>
          </a:bodyPr>
          <a:lstStyle>
            <a:lvl1pPr algn="r">
              <a:defRPr sz="1200">
                <a:latin typeface="Times New Roman" charset="0"/>
              </a:defRPr>
            </a:lvl1pPr>
          </a:lstStyle>
          <a:p>
            <a:pPr>
              <a:defRPr/>
            </a:pPr>
            <a:fld id="{20BFEC23-65B8-4908-A068-D72A14106908}" type="slidenum">
              <a:rPr lang="en-GB"/>
              <a:pPr>
                <a:defRPr/>
              </a:pPr>
              <a:t>‹Nº›</a:t>
            </a:fld>
            <a:endParaRPr lang="en-GB"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0699" tIns="45350" rIns="90699" bIns="45350" numCol="1" anchor="t" anchorCtr="0" compatLnSpc="1">
            <a:prstTxWarp prst="textNoShape">
              <a:avLst/>
            </a:prstTxWarp>
          </a:bodyPr>
          <a:lstStyle>
            <a:lvl1pPr>
              <a:defRPr sz="1200" dirty="0">
                <a:latin typeface="Times New Roman" charset="0"/>
              </a:defRPr>
            </a:lvl1pPr>
          </a:lstStyle>
          <a:p>
            <a:pPr>
              <a:defRPr/>
            </a:pPr>
            <a:endParaRPr lang="es-ES"/>
          </a:p>
        </p:txBody>
      </p:sp>
      <p:sp>
        <p:nvSpPr>
          <p:cNvPr id="8195" name="Rectangle 3"/>
          <p:cNvSpPr>
            <a:spLocks noGrp="1" noChangeArrowheads="1"/>
          </p:cNvSpPr>
          <p:nvPr>
            <p:ph type="dt" idx="1"/>
          </p:nvPr>
        </p:nvSpPr>
        <p:spPr bwMode="auto">
          <a:xfrm>
            <a:off x="3779838" y="0"/>
            <a:ext cx="2889250" cy="496888"/>
          </a:xfrm>
          <a:prstGeom prst="rect">
            <a:avLst/>
          </a:prstGeom>
          <a:noFill/>
          <a:ln w="9525">
            <a:noFill/>
            <a:miter lim="800000"/>
            <a:headEnd/>
            <a:tailEnd/>
          </a:ln>
          <a:effectLst/>
        </p:spPr>
        <p:txBody>
          <a:bodyPr vert="horz" wrap="square" lIns="90699" tIns="45350" rIns="90699" bIns="45350" numCol="1" anchor="t" anchorCtr="0" compatLnSpc="1">
            <a:prstTxWarp prst="textNoShape">
              <a:avLst/>
            </a:prstTxWarp>
          </a:bodyPr>
          <a:lstStyle>
            <a:lvl1pPr algn="r">
              <a:defRPr sz="1200" dirty="0">
                <a:latin typeface="Times New Roman" charset="0"/>
              </a:defRPr>
            </a:lvl1pPr>
          </a:lstStyle>
          <a:p>
            <a:pPr>
              <a:defRPr/>
            </a:pPr>
            <a:endParaRPr lang="es-ES"/>
          </a:p>
        </p:txBody>
      </p:sp>
      <p:sp>
        <p:nvSpPr>
          <p:cNvPr id="14340" name="Rectangle 4"/>
          <p:cNvSpPr>
            <a:spLocks noGrp="1" noRot="1" noChangeAspect="1" noChangeArrowheads="1" noTextEdit="1"/>
          </p:cNvSpPr>
          <p:nvPr>
            <p:ph type="sldImg" idx="2"/>
          </p:nvPr>
        </p:nvSpPr>
        <p:spPr bwMode="auto">
          <a:xfrm>
            <a:off x="854075" y="744538"/>
            <a:ext cx="4960938" cy="3722687"/>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889000" y="4716463"/>
            <a:ext cx="4891088" cy="4467225"/>
          </a:xfrm>
          <a:prstGeom prst="rect">
            <a:avLst/>
          </a:prstGeom>
          <a:noFill/>
          <a:ln w="9525">
            <a:noFill/>
            <a:miter lim="800000"/>
            <a:headEnd/>
            <a:tailEnd/>
          </a:ln>
          <a:effectLst/>
        </p:spPr>
        <p:txBody>
          <a:bodyPr vert="horz" wrap="square" lIns="90699" tIns="45350" rIns="90699" bIns="4535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8198" name="Rectangle 6"/>
          <p:cNvSpPr>
            <a:spLocks noGrp="1" noChangeArrowheads="1"/>
          </p:cNvSpPr>
          <p:nvPr>
            <p:ph type="ftr" sz="quarter" idx="4"/>
          </p:nvPr>
        </p:nvSpPr>
        <p:spPr bwMode="auto">
          <a:xfrm>
            <a:off x="0" y="9431338"/>
            <a:ext cx="2889250" cy="496887"/>
          </a:xfrm>
          <a:prstGeom prst="rect">
            <a:avLst/>
          </a:prstGeom>
          <a:noFill/>
          <a:ln w="9525">
            <a:noFill/>
            <a:miter lim="800000"/>
            <a:headEnd/>
            <a:tailEnd/>
          </a:ln>
          <a:effectLst/>
        </p:spPr>
        <p:txBody>
          <a:bodyPr vert="horz" wrap="square" lIns="90699" tIns="45350" rIns="90699" bIns="45350" numCol="1" anchor="b" anchorCtr="0" compatLnSpc="1">
            <a:prstTxWarp prst="textNoShape">
              <a:avLst/>
            </a:prstTxWarp>
          </a:bodyPr>
          <a:lstStyle>
            <a:lvl1pPr>
              <a:defRPr sz="1200" dirty="0">
                <a:latin typeface="Times New Roman" charset="0"/>
              </a:defRPr>
            </a:lvl1pPr>
          </a:lstStyle>
          <a:p>
            <a:pPr>
              <a:defRPr/>
            </a:pPr>
            <a:endParaRPr lang="es-ES"/>
          </a:p>
        </p:txBody>
      </p:sp>
      <p:sp>
        <p:nvSpPr>
          <p:cNvPr id="8199" name="Rectangle 7"/>
          <p:cNvSpPr>
            <a:spLocks noGrp="1" noChangeArrowheads="1"/>
          </p:cNvSpPr>
          <p:nvPr>
            <p:ph type="sldNum" sz="quarter" idx="5"/>
          </p:nvPr>
        </p:nvSpPr>
        <p:spPr bwMode="auto">
          <a:xfrm>
            <a:off x="3779838" y="9431338"/>
            <a:ext cx="2889250" cy="496887"/>
          </a:xfrm>
          <a:prstGeom prst="rect">
            <a:avLst/>
          </a:prstGeom>
          <a:noFill/>
          <a:ln w="9525">
            <a:noFill/>
            <a:miter lim="800000"/>
            <a:headEnd/>
            <a:tailEnd/>
          </a:ln>
          <a:effectLst/>
        </p:spPr>
        <p:txBody>
          <a:bodyPr vert="horz" wrap="square" lIns="90699" tIns="45350" rIns="90699" bIns="45350" numCol="1" anchor="b" anchorCtr="0" compatLnSpc="1">
            <a:prstTxWarp prst="textNoShape">
              <a:avLst/>
            </a:prstTxWarp>
          </a:bodyPr>
          <a:lstStyle>
            <a:lvl1pPr algn="r">
              <a:defRPr sz="1200">
                <a:latin typeface="Times New Roman" charset="0"/>
              </a:defRPr>
            </a:lvl1pPr>
          </a:lstStyle>
          <a:p>
            <a:pPr>
              <a:defRPr/>
            </a:pPr>
            <a:fld id="{F5444210-4446-4A97-BB43-4F04474C9557}" type="slidenum">
              <a:rPr lang="es-ES"/>
              <a:pPr>
                <a:defRPr/>
              </a:pPr>
              <a:t>‹Nº›</a:t>
            </a:fld>
            <a:endParaRPr lang="es-E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A0DD7356-D048-41B0-9F94-C08820C38958}" type="slidenum">
              <a:rPr lang="es-ES" smtClean="0">
                <a:latin typeface="Times New Roman" pitchFamily="18" charset="0"/>
              </a:rPr>
              <a:pPr/>
              <a:t>1</a:t>
            </a:fld>
            <a:endParaRPr lang="es-ES" smtClean="0">
              <a:latin typeface="Times New Roman" pitchFamily="18" charset="0"/>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r>
              <a:rPr lang="es-ES" smtClean="0">
                <a:latin typeface="Times New Roman" pitchFamily="18" charset="0"/>
              </a:rPr>
              <a:t>PORTADA</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p:spPr>
        <p:txBody>
          <a:bodyPr/>
          <a:lstStyle/>
          <a:p>
            <a:fld id="{A91572CC-658B-40F2-9F81-D60678B7EAF4}" type="slidenum">
              <a:rPr lang="es-ES" smtClean="0">
                <a:latin typeface="Times New Roman" pitchFamily="18" charset="0"/>
              </a:rPr>
              <a:pPr/>
              <a:t>54</a:t>
            </a:fld>
            <a:endParaRPr lang="es-ES" smtClean="0">
              <a:latin typeface="Times New Roman" pitchFamily="18" charset="0"/>
            </a:endParaRPr>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pPr eaLnBrk="1" hangingPunct="1"/>
            <a:r>
              <a:rPr lang="es-ES" smtClean="0">
                <a:latin typeface="Times New Roman" pitchFamily="18" charset="0"/>
              </a:rPr>
              <a:t>CONTRAPORTADA</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2_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ext Box 1028"/>
          <p:cNvSpPr txBox="1">
            <a:spLocks noChangeArrowheads="1"/>
          </p:cNvSpPr>
          <p:nvPr userDrawn="1"/>
        </p:nvSpPr>
        <p:spPr bwMode="auto">
          <a:xfrm>
            <a:off x="533400" y="6324600"/>
            <a:ext cx="8077200" cy="276225"/>
          </a:xfrm>
          <a:prstGeom prst="rect">
            <a:avLst/>
          </a:prstGeom>
          <a:noFill/>
          <a:ln w="9525">
            <a:noFill/>
            <a:miter lim="800000"/>
            <a:headEnd/>
            <a:tailEnd/>
          </a:ln>
        </p:spPr>
        <p:txBody>
          <a:bodyPr>
            <a:spAutoFit/>
          </a:bodyPr>
          <a:lstStyle/>
          <a:p>
            <a:pPr eaLnBrk="0" hangingPunct="0">
              <a:defRPr/>
            </a:pPr>
            <a:r>
              <a:rPr lang="es-ES" sz="1200" i="1" dirty="0">
                <a:solidFill>
                  <a:srgbClr val="0000CC"/>
                </a:solidFill>
                <a:latin typeface="Arial" charset="0"/>
              </a:rPr>
              <a:t>Departamento de Gestión Tributaria	                EUROSOCIAL II		      Brasilia, 3 a 7 de Junio de 2013</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ólo el título">
    <p:spTree>
      <p:nvGrpSpPr>
        <p:cNvPr id="1" name=""/>
        <p:cNvGrpSpPr/>
        <p:nvPr/>
      </p:nvGrpSpPr>
      <p:grpSpPr>
        <a:xfrm>
          <a:off x="0" y="0"/>
          <a:ext cx="0" cy="0"/>
          <a:chOff x="0" y="0"/>
          <a:chExt cx="0" cy="0"/>
        </a:xfrm>
      </p:grpSpPr>
      <p:sp>
        <p:nvSpPr>
          <p:cNvPr id="2" name="Text Box 1028"/>
          <p:cNvSpPr txBox="1">
            <a:spLocks noChangeArrowheads="1"/>
          </p:cNvSpPr>
          <p:nvPr userDrawn="1"/>
        </p:nvSpPr>
        <p:spPr bwMode="auto">
          <a:xfrm>
            <a:off x="533400" y="6324600"/>
            <a:ext cx="8077200" cy="276225"/>
          </a:xfrm>
          <a:prstGeom prst="rect">
            <a:avLst/>
          </a:prstGeom>
          <a:noFill/>
          <a:ln w="9525">
            <a:noFill/>
            <a:miter lim="800000"/>
            <a:headEnd/>
            <a:tailEnd/>
          </a:ln>
        </p:spPr>
        <p:txBody>
          <a:bodyPr>
            <a:spAutoFit/>
          </a:bodyPr>
          <a:lstStyle/>
          <a:p>
            <a:pPr eaLnBrk="0" hangingPunct="0">
              <a:defRPr/>
            </a:pPr>
            <a:r>
              <a:rPr lang="es-ES" sz="1200" i="1" dirty="0">
                <a:solidFill>
                  <a:srgbClr val="0000CC"/>
                </a:solidFill>
                <a:latin typeface="Arial" charset="0"/>
              </a:rPr>
              <a:t>Departamento de Gestión Tributaria	                EUROSOCIAL II		      Brasilia, 3 a 7 de Junio de 2013</a:t>
            </a:r>
          </a:p>
        </p:txBody>
      </p:sp>
      <p:sp>
        <p:nvSpPr>
          <p:cNvPr id="3" name="2 Marcador de número de diapositiva"/>
          <p:cNvSpPr>
            <a:spLocks noGrp="1"/>
          </p:cNvSpPr>
          <p:nvPr userDrawn="1">
            <p:ph type="sldNum" sz="quarter" idx="10"/>
          </p:nvPr>
        </p:nvSpPr>
        <p:spPr>
          <a:xfrm>
            <a:off x="8604250" y="6429375"/>
            <a:ext cx="444500" cy="285750"/>
          </a:xfrm>
          <a:prstGeom prst="rect">
            <a:avLst/>
          </a:prstGeom>
        </p:spPr>
        <p:txBody>
          <a:bodyPr/>
          <a:lstStyle>
            <a:lvl1pPr algn="ctr">
              <a:defRPr sz="1200" b="1">
                <a:latin typeface="Times New Roman" charset="0"/>
              </a:defRPr>
            </a:lvl1pPr>
          </a:lstStyle>
          <a:p>
            <a:pPr>
              <a:defRPr/>
            </a:pPr>
            <a:fld id="{DC2E6550-A99B-4848-977C-6292282C17B6}" type="slidenum">
              <a:rPr lang="es-ES"/>
              <a:pPr>
                <a:defRPr/>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Text Box 1028"/>
          <p:cNvSpPr txBox="1">
            <a:spLocks noChangeArrowheads="1"/>
          </p:cNvSpPr>
          <p:nvPr userDrawn="1"/>
        </p:nvSpPr>
        <p:spPr bwMode="auto">
          <a:xfrm>
            <a:off x="533400" y="6324600"/>
            <a:ext cx="8077200" cy="276225"/>
          </a:xfrm>
          <a:prstGeom prst="rect">
            <a:avLst/>
          </a:prstGeom>
          <a:noFill/>
          <a:ln w="9525">
            <a:noFill/>
            <a:miter lim="800000"/>
            <a:headEnd/>
            <a:tailEnd/>
          </a:ln>
        </p:spPr>
        <p:txBody>
          <a:bodyPr>
            <a:spAutoFit/>
          </a:bodyPr>
          <a:lstStyle/>
          <a:p>
            <a:pPr eaLnBrk="0" hangingPunct="0">
              <a:defRPr/>
            </a:pPr>
            <a:r>
              <a:rPr lang="es-ES" sz="1200" i="1" dirty="0">
                <a:solidFill>
                  <a:srgbClr val="0000CC"/>
                </a:solidFill>
                <a:latin typeface="Arial" charset="0"/>
              </a:rPr>
              <a:t>Departamento de Gestión Tributaria	                EUROSOCIAL II		      Brasilia, 3 a 7 de Junio de 2013</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descr="C:\Javier Rodriguez (F00993WM)\presentaciones\plantilla AEAT\optimizada\plantilla-freehand-nueva-co.jpg"/>
          <p:cNvPicPr>
            <a:picLocks noChangeAspect="1" noChangeArrowheads="1"/>
          </p:cNvPicPr>
          <p:nvPr userDrawn="1"/>
        </p:nvPicPr>
        <p:blipFill>
          <a:blip r:embed="rId14"/>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59" r:id="rId3"/>
    <p:sldLayoutId id="2147483658" r:id="rId4"/>
    <p:sldLayoutId id="2147483657" r:id="rId5"/>
    <p:sldLayoutId id="2147483662" r:id="rId6"/>
    <p:sldLayoutId id="2147483663" r:id="rId7"/>
    <p:sldLayoutId id="2147483656" r:id="rId8"/>
    <p:sldLayoutId id="2147483655" r:id="rId9"/>
    <p:sldLayoutId id="2147483654" r:id="rId10"/>
    <p:sldLayoutId id="2147483653" r:id="rId11"/>
    <p:sldLayoutId id="2147483652" r:id="rId12"/>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6" Type="http://schemas.openxmlformats.org/officeDocument/2006/relationships/image" Target="../media/image19.jpeg"/><Relationship Id="rId5" Type="http://schemas.openxmlformats.org/officeDocument/2006/relationships/image" Target="../media/image18.wmf"/><Relationship Id="rId4" Type="http://schemas.openxmlformats.org/officeDocument/2006/relationships/image" Target="../media/image17.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6" descr="C:\Javier Rodriguez (F00993WM)\presentaciones\plantilla AEAT\optimizada\portadarrrrrr-copia-22.jpg"/>
          <p:cNvPicPr>
            <a:picLocks noChangeAspect="1" noChangeArrowheads="1"/>
          </p:cNvPicPr>
          <p:nvPr/>
        </p:nvPicPr>
        <p:blipFill>
          <a:blip r:embed="rId3"/>
          <a:srcRect/>
          <a:stretch>
            <a:fillRect/>
          </a:stretch>
        </p:blipFill>
        <p:spPr bwMode="auto">
          <a:xfrm>
            <a:off x="0" y="0"/>
            <a:ext cx="9144000" cy="7072313"/>
          </a:xfrm>
          <a:prstGeom prst="rect">
            <a:avLst/>
          </a:prstGeom>
          <a:noFill/>
          <a:ln w="9525">
            <a:noFill/>
            <a:miter lim="800000"/>
            <a:headEnd/>
            <a:tailEnd/>
          </a:ln>
        </p:spPr>
      </p:pic>
      <p:sp>
        <p:nvSpPr>
          <p:cNvPr id="7173" name="Text Box 5"/>
          <p:cNvSpPr txBox="1">
            <a:spLocks noChangeArrowheads="1"/>
          </p:cNvSpPr>
          <p:nvPr/>
        </p:nvSpPr>
        <p:spPr bwMode="auto">
          <a:xfrm>
            <a:off x="533400" y="4286250"/>
            <a:ext cx="8077200" cy="954088"/>
          </a:xfrm>
          <a:prstGeom prst="rect">
            <a:avLst/>
          </a:prstGeom>
          <a:noFill/>
          <a:ln w="19050">
            <a:noFill/>
            <a:miter lim="800000"/>
            <a:headEnd/>
            <a:tailEnd/>
          </a:ln>
          <a:effectLst>
            <a:outerShdw dist="35921" dir="8100000" algn="ctr" rotWithShape="0">
              <a:srgbClr val="C6D5E2"/>
            </a:outerShdw>
          </a:effectLst>
        </p:spPr>
        <p:txBody>
          <a:bodyPr>
            <a:spAutoFit/>
          </a:bodyPr>
          <a:lstStyle/>
          <a:p>
            <a:pPr algn="ctr" eaLnBrk="0" hangingPunct="0">
              <a:defRPr/>
            </a:pPr>
            <a:r>
              <a:rPr lang="es-ES" sz="2800" b="1" dirty="0">
                <a:solidFill>
                  <a:srgbClr val="C00000"/>
                </a:solidFill>
                <a:latin typeface="Arial" charset="0"/>
                <a:cs typeface="Times New Roman" charset="0"/>
              </a:rPr>
              <a:t>EL CENSO DE OBLIGADOS TRIBUTARIOS</a:t>
            </a:r>
          </a:p>
          <a:p>
            <a:pPr algn="ctr" eaLnBrk="0" hangingPunct="0">
              <a:defRPr/>
            </a:pPr>
            <a:r>
              <a:rPr lang="es-ES" sz="2800" b="1" dirty="0">
                <a:solidFill>
                  <a:srgbClr val="C00000"/>
                </a:solidFill>
                <a:latin typeface="Arial" charset="0"/>
                <a:cs typeface="Times New Roman" charset="0"/>
              </a:rPr>
              <a:t>Exposición de la experiencia española</a:t>
            </a:r>
            <a:endParaRPr lang="es-ES" sz="2800" b="1" dirty="0">
              <a:solidFill>
                <a:srgbClr val="C00000"/>
              </a:solidFill>
              <a:latin typeface="Arial" charset="0"/>
              <a:cs typeface="Times New Roman" charset="0"/>
            </a:endParaRPr>
          </a:p>
        </p:txBody>
      </p:sp>
      <p:sp>
        <p:nvSpPr>
          <p:cNvPr id="16387" name="6 CuadroTexto"/>
          <p:cNvSpPr txBox="1">
            <a:spLocks noChangeArrowheads="1"/>
          </p:cNvSpPr>
          <p:nvPr/>
        </p:nvSpPr>
        <p:spPr bwMode="auto">
          <a:xfrm>
            <a:off x="1214438" y="2286000"/>
            <a:ext cx="6715125" cy="1501775"/>
          </a:xfrm>
          <a:prstGeom prst="rect">
            <a:avLst/>
          </a:prstGeom>
          <a:noFill/>
          <a:ln w="9525">
            <a:noFill/>
            <a:miter lim="800000"/>
            <a:headEnd/>
            <a:tailEnd/>
          </a:ln>
        </p:spPr>
        <p:txBody>
          <a:bodyPr>
            <a:spAutoFit/>
          </a:bodyPr>
          <a:lstStyle/>
          <a:p>
            <a:pPr algn="ctr"/>
            <a:endParaRPr lang="es-ES" sz="1800" b="1"/>
          </a:p>
          <a:p>
            <a:pPr algn="ctr"/>
            <a:r>
              <a:rPr lang="es-ES" sz="1400" b="1"/>
              <a:t>VISITA DE INTERCAMBIO DE EXPERIENCIAS ENTRE ADMINISTRACIONES TRIBUTARIAS. </a:t>
            </a:r>
          </a:p>
          <a:p>
            <a:pPr algn="ctr"/>
            <a:r>
              <a:rPr lang="es-ES" sz="1400" b="1"/>
              <a:t>EL CONTROL MASIVO</a:t>
            </a:r>
          </a:p>
          <a:p>
            <a:pPr algn="ctr"/>
            <a:r>
              <a:rPr lang="es-ES" sz="1400" b="1"/>
              <a:t>Madrid, del 17 al 21 de Junio de 2013</a:t>
            </a:r>
            <a:endParaRPr lang="es-ES" sz="1400"/>
          </a:p>
          <a:p>
            <a:pPr algn="ctr">
              <a:spcBef>
                <a:spcPct val="10000"/>
              </a:spcBef>
            </a:pPr>
            <a:r>
              <a:rPr lang="es-ES_tradnl" sz="1600" b="1" i="1">
                <a:solidFill>
                  <a:srgbClr val="C00000"/>
                </a:solidFill>
                <a:latin typeface="Arial" charset="0"/>
                <a:ea typeface="Arial Unicode MS" pitchFamily="34" charset="-128"/>
                <a:cs typeface="Arial" charset="0"/>
              </a:rPr>
              <a:t> </a:t>
            </a:r>
            <a:endParaRPr lang="es-ES" sz="1600">
              <a:ea typeface="Arial Unicode MS" pitchFamily="34" charset="-128"/>
              <a:cs typeface="Arial" charset="0"/>
            </a:endParaRPr>
          </a:p>
        </p:txBody>
      </p:sp>
      <p:sp>
        <p:nvSpPr>
          <p:cNvPr id="10" name="9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pic>
        <p:nvPicPr>
          <p:cNvPr id="16389" name="0 Imagen" descr="logo_eurosocial_rgb.jpg"/>
          <p:cNvPicPr>
            <a:picLocks noChangeAspect="1" noChangeArrowheads="1"/>
          </p:cNvPicPr>
          <p:nvPr/>
        </p:nvPicPr>
        <p:blipFill>
          <a:blip r:embed="rId4"/>
          <a:srcRect/>
          <a:stretch>
            <a:fillRect/>
          </a:stretch>
        </p:blipFill>
        <p:spPr bwMode="auto">
          <a:xfrm>
            <a:off x="1857375" y="857250"/>
            <a:ext cx="5429250" cy="928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Line 12"/>
          <p:cNvSpPr>
            <a:spLocks noChangeShapeType="1"/>
          </p:cNvSpPr>
          <p:nvPr/>
        </p:nvSpPr>
        <p:spPr bwMode="auto">
          <a:xfrm>
            <a:off x="3452813" y="4019550"/>
            <a:ext cx="0" cy="0"/>
          </a:xfrm>
          <a:prstGeom prst="line">
            <a:avLst/>
          </a:prstGeom>
          <a:noFill/>
          <a:ln w="106363">
            <a:solidFill>
              <a:schemeClr val="accent2"/>
            </a:solidFill>
            <a:round/>
            <a:headEnd/>
            <a:tailEnd/>
          </a:ln>
        </p:spPr>
        <p:txBody>
          <a:bodyPr/>
          <a:lstStyle/>
          <a:p>
            <a:endParaRPr lang="en-US"/>
          </a:p>
        </p:txBody>
      </p:sp>
      <p:sp>
        <p:nvSpPr>
          <p:cNvPr id="26626" name="Line 13"/>
          <p:cNvSpPr>
            <a:spLocks noChangeShapeType="1"/>
          </p:cNvSpPr>
          <p:nvPr/>
        </p:nvSpPr>
        <p:spPr bwMode="auto">
          <a:xfrm>
            <a:off x="4784725" y="4148138"/>
            <a:ext cx="1588" cy="0"/>
          </a:xfrm>
          <a:prstGeom prst="line">
            <a:avLst/>
          </a:prstGeom>
          <a:noFill/>
          <a:ln w="106363">
            <a:solidFill>
              <a:schemeClr val="accent2"/>
            </a:solidFill>
            <a:round/>
            <a:headEnd/>
            <a:tailEnd/>
          </a:ln>
        </p:spPr>
        <p:txBody>
          <a:bodyPr/>
          <a:lstStyle/>
          <a:p>
            <a:endParaRPr lang="en-US"/>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sp>
        <p:nvSpPr>
          <p:cNvPr id="5" name="Text Box 3"/>
          <p:cNvSpPr txBox="1">
            <a:spLocks noChangeArrowheads="1"/>
          </p:cNvSpPr>
          <p:nvPr/>
        </p:nvSpPr>
        <p:spPr bwMode="auto">
          <a:xfrm>
            <a:off x="500034" y="1571612"/>
            <a:ext cx="8104216" cy="4714908"/>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lgn="just" eaLnBrk="0" hangingPunct="0">
              <a:defRPr/>
            </a:pPr>
            <a:r>
              <a:rPr lang="es-ES" sz="2000" dirty="0">
                <a:ln w="1905"/>
                <a:solidFill>
                  <a:schemeClr val="tx1"/>
                </a:solidFill>
                <a:effectLst>
                  <a:innerShdw blurRad="69850" dist="43180" dir="5400000">
                    <a:srgbClr val="000000">
                      <a:alpha val="65000"/>
                    </a:srgbClr>
                  </a:innerShdw>
                </a:effectLst>
                <a:latin typeface="Arial" pitchFamily="34" charset="0"/>
              </a:rPr>
              <a:t>A) No todos los españoles están obligados a disponer del DNI. No están obligados a dispone del DNI:</a:t>
            </a:r>
          </a:p>
          <a:p>
            <a:pPr algn="just" eaLnBrk="0" hangingPunct="0">
              <a:defRPr/>
            </a:pPr>
            <a:endParaRPr lang="es-ES" sz="2000" dirty="0">
              <a:ln w="1905"/>
              <a:solidFill>
                <a:schemeClr val="tx1"/>
              </a:solidFill>
              <a:effectLst>
                <a:innerShdw blurRad="69850" dist="43180" dir="5400000">
                  <a:srgbClr val="000000">
                    <a:alpha val="65000"/>
                  </a:srgbClr>
                </a:innerShdw>
              </a:effectLst>
              <a:latin typeface="Arial" pitchFamily="34" charset="0"/>
            </a:endParaRPr>
          </a:p>
          <a:p>
            <a:pPr algn="just" eaLnBrk="0" hangingPunct="0">
              <a:defRPr/>
            </a:pPr>
            <a:r>
              <a:rPr lang="es-ES" sz="2000" dirty="0">
                <a:ln w="1905"/>
                <a:solidFill>
                  <a:schemeClr val="tx1"/>
                </a:solidFill>
                <a:effectLst>
                  <a:innerShdw blurRad="69850" dist="43180" dir="5400000">
                    <a:srgbClr val="000000">
                      <a:alpha val="65000"/>
                    </a:srgbClr>
                  </a:innerShdw>
                </a:effectLst>
                <a:latin typeface="Arial" pitchFamily="34" charset="0"/>
              </a:rPr>
              <a:t>	- Menores de catorce años </a:t>
            </a:r>
          </a:p>
          <a:p>
            <a:pPr algn="just" eaLnBrk="0" hangingPunct="0">
              <a:defRPr/>
            </a:pPr>
            <a:endParaRPr lang="es-ES" sz="2000" dirty="0">
              <a:ln w="1905"/>
              <a:solidFill>
                <a:schemeClr val="tx1"/>
              </a:solidFill>
              <a:effectLst>
                <a:innerShdw blurRad="69850" dist="43180" dir="5400000">
                  <a:srgbClr val="000000">
                    <a:alpha val="65000"/>
                  </a:srgbClr>
                </a:innerShdw>
              </a:effectLst>
              <a:latin typeface="Arial" pitchFamily="34" charset="0"/>
            </a:endParaRPr>
          </a:p>
          <a:p>
            <a:pPr algn="just" eaLnBrk="0" hangingPunct="0">
              <a:defRPr/>
            </a:pPr>
            <a:r>
              <a:rPr lang="es-ES" sz="2000" dirty="0">
                <a:ln w="1905"/>
                <a:solidFill>
                  <a:schemeClr val="tx1"/>
                </a:solidFill>
                <a:effectLst>
                  <a:innerShdw blurRad="69850" dist="43180" dir="5400000">
                    <a:srgbClr val="000000">
                      <a:alpha val="65000"/>
                    </a:srgbClr>
                  </a:innerShdw>
                </a:effectLst>
                <a:latin typeface="Arial" pitchFamily="34" charset="0"/>
              </a:rPr>
              <a:t>	y </a:t>
            </a:r>
          </a:p>
          <a:p>
            <a:pPr algn="just" eaLnBrk="0" hangingPunct="0">
              <a:defRPr/>
            </a:pPr>
            <a:endParaRPr lang="es-ES" sz="2000" dirty="0">
              <a:ln w="1905"/>
              <a:solidFill>
                <a:schemeClr val="tx1"/>
              </a:solidFill>
              <a:effectLst>
                <a:innerShdw blurRad="69850" dist="43180" dir="5400000">
                  <a:srgbClr val="000000">
                    <a:alpha val="65000"/>
                  </a:srgbClr>
                </a:innerShdw>
              </a:effectLst>
              <a:latin typeface="Arial" pitchFamily="34" charset="0"/>
            </a:endParaRPr>
          </a:p>
          <a:p>
            <a:pPr algn="just" eaLnBrk="0" hangingPunct="0">
              <a:defRPr/>
            </a:pPr>
            <a:r>
              <a:rPr lang="es-ES" sz="2000" dirty="0">
                <a:ln w="1905"/>
                <a:solidFill>
                  <a:schemeClr val="tx1"/>
                </a:solidFill>
                <a:effectLst>
                  <a:innerShdw blurRad="69850" dist="43180" dir="5400000">
                    <a:srgbClr val="000000">
                      <a:alpha val="65000"/>
                    </a:srgbClr>
                  </a:innerShdw>
                </a:effectLst>
                <a:latin typeface="Arial" pitchFamily="34" charset="0"/>
              </a:rPr>
              <a:t>	- Mayores de dicha edad residentes en el extranjero y que se 	trasladan a España por un tiempo inferior a seis meses.</a:t>
            </a:r>
          </a:p>
          <a:p>
            <a:pPr algn="just" eaLnBrk="0" hangingPunct="0">
              <a:defRPr/>
            </a:pPr>
            <a:endParaRPr lang="es-ES" sz="2000" dirty="0">
              <a:ln w="1905"/>
              <a:solidFill>
                <a:schemeClr val="tx1"/>
              </a:solidFill>
              <a:effectLst>
                <a:innerShdw blurRad="69850" dist="43180" dir="5400000">
                  <a:srgbClr val="000000">
                    <a:alpha val="65000"/>
                  </a:srgbClr>
                </a:innerShdw>
              </a:effectLst>
              <a:latin typeface="Arial" pitchFamily="34" charset="0"/>
            </a:endParaRPr>
          </a:p>
          <a:p>
            <a:pPr algn="just" eaLnBrk="0" hangingPunct="0">
              <a:defRPr/>
            </a:pPr>
            <a:r>
              <a:rPr lang="es-ES" sz="2000" dirty="0">
                <a:ln w="1905"/>
                <a:solidFill>
                  <a:schemeClr val="tx1"/>
                </a:solidFill>
                <a:effectLst>
                  <a:innerShdw blurRad="69850" dist="43180" dir="5400000">
                    <a:srgbClr val="000000">
                      <a:alpha val="65000"/>
                    </a:srgbClr>
                  </a:innerShdw>
                </a:effectLst>
                <a:latin typeface="Arial" pitchFamily="34" charset="0"/>
              </a:rPr>
              <a:t>B) No todos los extranjeros están obligados a disponer del NIE. No estarán obligados a disponer del NIE los extranjeros a los que no se les aplica la Ley de Extranjería (básicamente no residentes en España y residentes con estatuto diplomático o que ostente otro tipo de representación oficial de su país en España) </a:t>
            </a:r>
          </a:p>
        </p:txBody>
      </p:sp>
      <p:sp>
        <p:nvSpPr>
          <p:cNvPr id="6" name="Rectangle 2"/>
          <p:cNvSpPr>
            <a:spLocks noChangeArrowheads="1"/>
          </p:cNvSpPr>
          <p:nvPr/>
        </p:nvSpPr>
        <p:spPr bwMode="auto">
          <a:xfrm>
            <a:off x="642910" y="571480"/>
            <a:ext cx="7896252" cy="646331"/>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Obligatoriedad de disponer de DNI o NIE</a:t>
            </a:r>
          </a:p>
          <a:p>
            <a:pPr algn="ctr" eaLnBrk="0" hangingPunct="0">
              <a:defRPr/>
            </a:pPr>
            <a:r>
              <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Excepciones a la normativa CIVIL</a:t>
            </a:r>
            <a:endPar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Line 12"/>
          <p:cNvSpPr>
            <a:spLocks noChangeShapeType="1"/>
          </p:cNvSpPr>
          <p:nvPr/>
        </p:nvSpPr>
        <p:spPr bwMode="auto">
          <a:xfrm>
            <a:off x="3452813" y="4019550"/>
            <a:ext cx="0" cy="0"/>
          </a:xfrm>
          <a:prstGeom prst="line">
            <a:avLst/>
          </a:prstGeom>
          <a:noFill/>
          <a:ln w="106363">
            <a:solidFill>
              <a:schemeClr val="accent2"/>
            </a:solidFill>
            <a:round/>
            <a:headEnd/>
            <a:tailEnd/>
          </a:ln>
        </p:spPr>
        <p:txBody>
          <a:bodyPr/>
          <a:lstStyle/>
          <a:p>
            <a:endParaRPr lang="en-US"/>
          </a:p>
        </p:txBody>
      </p:sp>
      <p:sp>
        <p:nvSpPr>
          <p:cNvPr id="27650" name="Line 13"/>
          <p:cNvSpPr>
            <a:spLocks noChangeShapeType="1"/>
          </p:cNvSpPr>
          <p:nvPr/>
        </p:nvSpPr>
        <p:spPr bwMode="auto">
          <a:xfrm>
            <a:off x="4784725" y="4148138"/>
            <a:ext cx="1588" cy="0"/>
          </a:xfrm>
          <a:prstGeom prst="line">
            <a:avLst/>
          </a:prstGeom>
          <a:noFill/>
          <a:ln w="106363">
            <a:solidFill>
              <a:schemeClr val="accent2"/>
            </a:solidFill>
            <a:round/>
            <a:headEnd/>
            <a:tailEnd/>
          </a:ln>
        </p:spPr>
        <p:txBody>
          <a:bodyPr/>
          <a:lstStyle/>
          <a:p>
            <a:endParaRPr lang="en-US"/>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sp>
        <p:nvSpPr>
          <p:cNvPr id="5" name="Text Box 3"/>
          <p:cNvSpPr txBox="1">
            <a:spLocks noChangeArrowheads="1"/>
          </p:cNvSpPr>
          <p:nvPr/>
        </p:nvSpPr>
        <p:spPr bwMode="auto">
          <a:xfrm>
            <a:off x="500034" y="1571612"/>
            <a:ext cx="8104216" cy="457203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lgn="just">
              <a:defRPr/>
            </a:pPr>
            <a:endParaRPr lang="es-ES_tradnl" sz="2000" dirty="0">
              <a:ln w="1905"/>
              <a:solidFill>
                <a:schemeClr val="tx1"/>
              </a:solidFill>
              <a:effectLst>
                <a:innerShdw blurRad="69850" dist="43180" dir="5400000">
                  <a:srgbClr val="000000">
                    <a:alpha val="65000"/>
                  </a:srgbClr>
                </a:innerShdw>
              </a:effectLst>
              <a:latin typeface="Arial" pitchFamily="34" charset="0"/>
            </a:endParaRPr>
          </a:p>
          <a:p>
            <a:pPr algn="just">
              <a:defRPr/>
            </a:pPr>
            <a:endParaRPr lang="es-ES_tradnl" sz="2000" dirty="0">
              <a:ln w="1905"/>
              <a:solidFill>
                <a:schemeClr val="tx1"/>
              </a:solidFill>
              <a:effectLst>
                <a:innerShdw blurRad="69850" dist="43180" dir="5400000">
                  <a:srgbClr val="000000">
                    <a:alpha val="65000"/>
                  </a:srgbClr>
                </a:innerShdw>
              </a:effectLst>
              <a:latin typeface="Arial" pitchFamily="34" charset="0"/>
            </a:endParaRPr>
          </a:p>
          <a:p>
            <a:pPr algn="just">
              <a:defRPr/>
            </a:pPr>
            <a:r>
              <a:rPr lang="es-ES_tradnl" sz="2000" dirty="0">
                <a:ln w="1905"/>
                <a:solidFill>
                  <a:schemeClr val="tx1"/>
                </a:solidFill>
                <a:effectLst>
                  <a:innerShdw blurRad="69850" dist="43180" dir="5400000">
                    <a:srgbClr val="000000">
                      <a:alpha val="65000"/>
                    </a:srgbClr>
                  </a:innerShdw>
                </a:effectLst>
                <a:latin typeface="Arial" pitchFamily="34" charset="0"/>
              </a:rPr>
              <a:t>REGLA DE CIERRE PARA PERSONAS FÍSICAS: Toda persona física que por normativa CIVIL no esté obligada a tener un DNI o un NIE, pero que participe o vaya a participar en una operación de naturaleza o con trascendencia tributaria, deberá solicitar y obtener el correspondiente NIF de la Administración Tributaria.</a:t>
            </a:r>
          </a:p>
          <a:p>
            <a:pPr algn="just">
              <a:defRPr/>
            </a:pPr>
            <a:endParaRPr lang="es-ES_tradnl" sz="2000" dirty="0">
              <a:ln w="1905"/>
              <a:solidFill>
                <a:schemeClr val="tx1"/>
              </a:solidFill>
              <a:effectLst>
                <a:innerShdw blurRad="69850" dist="43180" dir="5400000">
                  <a:srgbClr val="000000">
                    <a:alpha val="65000"/>
                  </a:srgbClr>
                </a:innerShdw>
              </a:effectLst>
              <a:latin typeface="Arial" pitchFamily="34" charset="0"/>
            </a:endParaRPr>
          </a:p>
          <a:p>
            <a:pPr algn="just">
              <a:defRPr/>
            </a:pPr>
            <a:endParaRPr lang="es-ES" sz="2000" dirty="0">
              <a:ln w="1905"/>
              <a:solidFill>
                <a:schemeClr val="tx1"/>
              </a:solidFill>
              <a:effectLst>
                <a:innerShdw blurRad="69850" dist="43180" dir="5400000">
                  <a:srgbClr val="000000">
                    <a:alpha val="65000"/>
                  </a:srgbClr>
                </a:innerShdw>
              </a:effectLst>
              <a:latin typeface="Arial" pitchFamily="34" charset="0"/>
            </a:endParaRPr>
          </a:p>
          <a:p>
            <a:pPr algn="just">
              <a:defRPr/>
            </a:pPr>
            <a:r>
              <a:rPr lang="es-ES_tradnl" sz="2000" dirty="0">
                <a:ln w="1905"/>
                <a:solidFill>
                  <a:schemeClr val="tx1"/>
                </a:solidFill>
                <a:effectLst>
                  <a:innerShdw blurRad="69850" dist="43180" dir="5400000">
                    <a:srgbClr val="000000">
                      <a:alpha val="65000"/>
                    </a:srgbClr>
                  </a:innerShdw>
                </a:effectLst>
                <a:latin typeface="Arial" pitchFamily="34" charset="0"/>
              </a:rPr>
              <a:t>En cuanto a las personas jurídicas y entidades sin personalidad la Administración Tributaria es SIEMPRE competente para su asignación.</a:t>
            </a:r>
          </a:p>
        </p:txBody>
      </p:sp>
      <p:sp>
        <p:nvSpPr>
          <p:cNvPr id="6" name="Rectangle 2"/>
          <p:cNvSpPr>
            <a:spLocks noChangeArrowheads="1"/>
          </p:cNvSpPr>
          <p:nvPr/>
        </p:nvSpPr>
        <p:spPr bwMode="auto">
          <a:xfrm>
            <a:off x="642910" y="571480"/>
            <a:ext cx="7896252" cy="646331"/>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Competencia de la ADMINISTRACIÓN TRIBUTARIA </a:t>
            </a:r>
          </a:p>
          <a:p>
            <a:pPr algn="ctr" eaLnBrk="0" hangingPunct="0">
              <a:defRPr/>
            </a:pPr>
            <a:r>
              <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para la asignación del NIF</a:t>
            </a:r>
            <a:endPar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Line 12"/>
          <p:cNvSpPr>
            <a:spLocks noChangeShapeType="1"/>
          </p:cNvSpPr>
          <p:nvPr/>
        </p:nvSpPr>
        <p:spPr bwMode="auto">
          <a:xfrm>
            <a:off x="3452813" y="4019550"/>
            <a:ext cx="0" cy="0"/>
          </a:xfrm>
          <a:prstGeom prst="line">
            <a:avLst/>
          </a:prstGeom>
          <a:noFill/>
          <a:ln w="106363">
            <a:solidFill>
              <a:schemeClr val="accent2"/>
            </a:solidFill>
            <a:round/>
            <a:headEnd/>
            <a:tailEnd/>
          </a:ln>
        </p:spPr>
        <p:txBody>
          <a:bodyPr/>
          <a:lstStyle/>
          <a:p>
            <a:endParaRPr lang="en-US"/>
          </a:p>
        </p:txBody>
      </p:sp>
      <p:sp>
        <p:nvSpPr>
          <p:cNvPr id="28674" name="Line 13"/>
          <p:cNvSpPr>
            <a:spLocks noChangeShapeType="1"/>
          </p:cNvSpPr>
          <p:nvPr/>
        </p:nvSpPr>
        <p:spPr bwMode="auto">
          <a:xfrm>
            <a:off x="4784725" y="4148138"/>
            <a:ext cx="1588" cy="0"/>
          </a:xfrm>
          <a:prstGeom prst="line">
            <a:avLst/>
          </a:prstGeom>
          <a:noFill/>
          <a:ln w="106363">
            <a:solidFill>
              <a:schemeClr val="accent2"/>
            </a:solidFill>
            <a:round/>
            <a:headEnd/>
            <a:tailEnd/>
          </a:ln>
        </p:spPr>
        <p:txBody>
          <a:bodyPr/>
          <a:lstStyle/>
          <a:p>
            <a:endParaRPr lang="en-US"/>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sp>
        <p:nvSpPr>
          <p:cNvPr id="5" name="Text Box 3"/>
          <p:cNvSpPr txBox="1">
            <a:spLocks noChangeArrowheads="1"/>
          </p:cNvSpPr>
          <p:nvPr/>
        </p:nvSpPr>
        <p:spPr bwMode="auto">
          <a:xfrm>
            <a:off x="571472" y="1214422"/>
            <a:ext cx="8104216" cy="4857784"/>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lgn="ctr">
              <a:defRPr/>
            </a:pPr>
            <a:r>
              <a:rPr lang="es-ES" sz="1800" dirty="0">
                <a:solidFill>
                  <a:schemeClr val="tx1"/>
                </a:solidFill>
                <a:latin typeface="Arial" pitchFamily="34" charset="0"/>
                <a:cs typeface="Arial" pitchFamily="34" charset="0"/>
              </a:rPr>
              <a:t>¿Qué datos se incluyen para las PERSONAS FISICAS en el Censo de Obligados Tributarios?</a:t>
            </a:r>
          </a:p>
          <a:p>
            <a:pPr algn="ctr">
              <a:defRPr/>
            </a:pPr>
            <a:endParaRPr lang="es-ES" sz="1800" dirty="0">
              <a:solidFill>
                <a:schemeClr val="tx1"/>
              </a:solidFill>
              <a:latin typeface="Arial" pitchFamily="34" charset="0"/>
              <a:cs typeface="Arial" pitchFamily="34" charset="0"/>
            </a:endParaRPr>
          </a:p>
          <a:p>
            <a:pPr>
              <a:defRPr/>
            </a:pPr>
            <a:r>
              <a:rPr lang="es-ES" sz="1800" dirty="0">
                <a:solidFill>
                  <a:schemeClr val="tx1"/>
                </a:solidFill>
                <a:latin typeface="Arial" pitchFamily="34" charset="0"/>
                <a:cs typeface="Arial" pitchFamily="34" charset="0"/>
              </a:rPr>
              <a:t>a) Nombre y apellidos, sexo, fecha de nacimiento, lugar de nacimiento, estado civil y fecha del estado civil.</a:t>
            </a:r>
          </a:p>
          <a:p>
            <a:pPr>
              <a:defRPr/>
            </a:pPr>
            <a:r>
              <a:rPr lang="es-ES" sz="1800" dirty="0">
                <a:solidFill>
                  <a:schemeClr val="tx1"/>
                </a:solidFill>
                <a:latin typeface="Arial" pitchFamily="34" charset="0"/>
                <a:cs typeface="Arial" pitchFamily="34" charset="0"/>
              </a:rPr>
              <a:t>b) Número de identificación fiscal español.</a:t>
            </a:r>
          </a:p>
          <a:p>
            <a:pPr>
              <a:defRPr/>
            </a:pPr>
            <a:r>
              <a:rPr lang="es-ES" sz="1800" dirty="0">
                <a:solidFill>
                  <a:schemeClr val="tx1"/>
                </a:solidFill>
                <a:latin typeface="Arial" pitchFamily="34" charset="0"/>
                <a:cs typeface="Arial" pitchFamily="34" charset="0"/>
              </a:rPr>
              <a:t>c) Número de identificación fiscal de otros países, en su caso</a:t>
            </a:r>
          </a:p>
          <a:p>
            <a:pPr>
              <a:defRPr/>
            </a:pPr>
            <a:r>
              <a:rPr lang="es-ES" sz="1800" dirty="0">
                <a:solidFill>
                  <a:schemeClr val="tx1"/>
                </a:solidFill>
                <a:latin typeface="Arial" pitchFamily="34" charset="0"/>
                <a:cs typeface="Arial" pitchFamily="34" charset="0"/>
              </a:rPr>
              <a:t>d) Código de identificación fiscal del Estado de residencia, en su caso, para no residentes.</a:t>
            </a:r>
          </a:p>
          <a:p>
            <a:pPr>
              <a:defRPr/>
            </a:pPr>
            <a:r>
              <a:rPr lang="es-ES" sz="1800" dirty="0">
                <a:solidFill>
                  <a:schemeClr val="tx1"/>
                </a:solidFill>
                <a:latin typeface="Arial" pitchFamily="34" charset="0"/>
                <a:cs typeface="Arial" pitchFamily="34" charset="0"/>
              </a:rPr>
              <a:t>e) Número de pasaporte, en su caso.</a:t>
            </a:r>
          </a:p>
          <a:p>
            <a:pPr>
              <a:defRPr/>
            </a:pPr>
            <a:r>
              <a:rPr lang="es-ES" sz="1800" dirty="0">
                <a:solidFill>
                  <a:schemeClr val="tx1"/>
                </a:solidFill>
                <a:latin typeface="Arial" pitchFamily="34" charset="0"/>
                <a:cs typeface="Arial" pitchFamily="34" charset="0"/>
              </a:rPr>
              <a:t>f) Condición de residente o no residente en territorio español.</a:t>
            </a:r>
          </a:p>
          <a:p>
            <a:pPr>
              <a:defRPr/>
            </a:pPr>
            <a:r>
              <a:rPr lang="es-ES" sz="1800" dirty="0">
                <a:solidFill>
                  <a:schemeClr val="tx1"/>
                </a:solidFill>
                <a:latin typeface="Arial" pitchFamily="34" charset="0"/>
                <a:cs typeface="Arial" pitchFamily="34" charset="0"/>
              </a:rPr>
              <a:t>g) Domicilio fiscal en España y la referencia catastral del inmueble, salvo que no esté obligado a ello de acuerdo con la normativa que le sea de aplicación.</a:t>
            </a:r>
          </a:p>
          <a:p>
            <a:pPr>
              <a:defRPr/>
            </a:pPr>
            <a:r>
              <a:rPr lang="es-ES" sz="1800" dirty="0">
                <a:solidFill>
                  <a:schemeClr val="tx1"/>
                </a:solidFill>
                <a:latin typeface="Arial" pitchFamily="34" charset="0"/>
                <a:cs typeface="Arial" pitchFamily="34" charset="0"/>
              </a:rPr>
              <a:t>h) En su caso, domicilio en el extranjero.</a:t>
            </a:r>
          </a:p>
          <a:p>
            <a:pPr>
              <a:defRPr/>
            </a:pPr>
            <a:r>
              <a:rPr lang="es-ES" sz="1800" dirty="0">
                <a:solidFill>
                  <a:schemeClr val="tx1"/>
                </a:solidFill>
                <a:latin typeface="Arial" pitchFamily="34" charset="0"/>
                <a:cs typeface="Arial" pitchFamily="34" charset="0"/>
              </a:rPr>
              <a:t>i) Nombre y apellidos o razón social o denominación completa y número de identificación fiscal de los representantes legales para las personas que carezcan de capacidad de obrar en el orden tributario</a:t>
            </a:r>
            <a:r>
              <a:rPr lang="es-ES" sz="2000" dirty="0">
                <a:solidFill>
                  <a:schemeClr val="tx1"/>
                </a:solidFill>
                <a:latin typeface="Arial" pitchFamily="34" charset="0"/>
                <a:cs typeface="Arial" pitchFamily="34" charset="0"/>
              </a:rPr>
              <a:t>.</a:t>
            </a:r>
            <a:endParaRPr lang="es-ES" sz="2000" dirty="0">
              <a:solidFill>
                <a:schemeClr val="tx1"/>
              </a:solidFill>
              <a:latin typeface="Arial" pitchFamily="34" charset="0"/>
              <a:cs typeface="Arial" pitchFamily="34" charset="0"/>
            </a:endParaRPr>
          </a:p>
        </p:txBody>
      </p:sp>
      <p:sp>
        <p:nvSpPr>
          <p:cNvPr id="6" name="Rectangle 2"/>
          <p:cNvSpPr>
            <a:spLocks noChangeArrowheads="1"/>
          </p:cNvSpPr>
          <p:nvPr/>
        </p:nvSpPr>
        <p:spPr bwMode="auto">
          <a:xfrm>
            <a:off x="642910" y="571480"/>
            <a:ext cx="7896252" cy="36933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El Censo de Obligados Tributarios. Datos</a:t>
            </a:r>
            <a:endPar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Line 12"/>
          <p:cNvSpPr>
            <a:spLocks noChangeShapeType="1"/>
          </p:cNvSpPr>
          <p:nvPr/>
        </p:nvSpPr>
        <p:spPr bwMode="auto">
          <a:xfrm>
            <a:off x="3452813" y="4019550"/>
            <a:ext cx="0" cy="0"/>
          </a:xfrm>
          <a:prstGeom prst="line">
            <a:avLst/>
          </a:prstGeom>
          <a:noFill/>
          <a:ln w="106363">
            <a:solidFill>
              <a:schemeClr val="accent2"/>
            </a:solidFill>
            <a:round/>
            <a:headEnd/>
            <a:tailEnd/>
          </a:ln>
        </p:spPr>
        <p:txBody>
          <a:bodyPr/>
          <a:lstStyle/>
          <a:p>
            <a:endParaRPr lang="en-US"/>
          </a:p>
        </p:txBody>
      </p:sp>
      <p:sp>
        <p:nvSpPr>
          <p:cNvPr id="29698" name="Line 13"/>
          <p:cNvSpPr>
            <a:spLocks noChangeShapeType="1"/>
          </p:cNvSpPr>
          <p:nvPr/>
        </p:nvSpPr>
        <p:spPr bwMode="auto">
          <a:xfrm>
            <a:off x="4784725" y="4148138"/>
            <a:ext cx="1588" cy="0"/>
          </a:xfrm>
          <a:prstGeom prst="line">
            <a:avLst/>
          </a:prstGeom>
          <a:noFill/>
          <a:ln w="106363">
            <a:solidFill>
              <a:schemeClr val="accent2"/>
            </a:solidFill>
            <a:round/>
            <a:headEnd/>
            <a:tailEnd/>
          </a:ln>
        </p:spPr>
        <p:txBody>
          <a:bodyPr/>
          <a:lstStyle/>
          <a:p>
            <a:endParaRPr lang="en-US"/>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sp>
        <p:nvSpPr>
          <p:cNvPr id="5" name="Text Box 3"/>
          <p:cNvSpPr txBox="1">
            <a:spLocks noChangeArrowheads="1"/>
          </p:cNvSpPr>
          <p:nvPr/>
        </p:nvSpPr>
        <p:spPr bwMode="auto">
          <a:xfrm>
            <a:off x="571472" y="1071546"/>
            <a:ext cx="8104216" cy="500066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lgn="ctr">
              <a:defRPr/>
            </a:pPr>
            <a:r>
              <a:rPr lang="es-ES" sz="1800" dirty="0">
                <a:solidFill>
                  <a:schemeClr val="tx1"/>
                </a:solidFill>
                <a:latin typeface="Arial" pitchFamily="34" charset="0"/>
                <a:cs typeface="Arial" pitchFamily="34" charset="0"/>
              </a:rPr>
              <a:t>¿Qué datos se incluyen para las PERSONAS JURÍDICAS o ENTIDADES SIN PERSONALIDAD en el Censo de Obligados Tributarios?</a:t>
            </a:r>
          </a:p>
          <a:p>
            <a:pPr algn="ctr">
              <a:defRPr/>
            </a:pPr>
            <a:endParaRPr lang="es-ES" sz="1800" dirty="0">
              <a:solidFill>
                <a:schemeClr val="tx1"/>
              </a:solidFill>
              <a:latin typeface="Arial" pitchFamily="34" charset="0"/>
              <a:cs typeface="Arial" pitchFamily="34" charset="0"/>
            </a:endParaRPr>
          </a:p>
          <a:p>
            <a:pPr>
              <a:defRPr/>
            </a:pPr>
            <a:r>
              <a:rPr lang="es-ES" sz="1800" dirty="0">
                <a:solidFill>
                  <a:schemeClr val="tx1"/>
                </a:solidFill>
                <a:latin typeface="Arial" pitchFamily="34" charset="0"/>
                <a:cs typeface="Arial" pitchFamily="34" charset="0"/>
              </a:rPr>
              <a:t>a) Razón social o denominación completa.</a:t>
            </a:r>
          </a:p>
          <a:p>
            <a:pPr>
              <a:defRPr/>
            </a:pPr>
            <a:r>
              <a:rPr lang="es-ES" sz="1800" dirty="0">
                <a:solidFill>
                  <a:schemeClr val="tx1"/>
                </a:solidFill>
                <a:latin typeface="Arial" pitchFamily="34" charset="0"/>
                <a:cs typeface="Arial" pitchFamily="34" charset="0"/>
              </a:rPr>
              <a:t>b) Número de identificación fiscal español.</a:t>
            </a:r>
          </a:p>
          <a:p>
            <a:pPr>
              <a:defRPr/>
            </a:pPr>
            <a:r>
              <a:rPr lang="es-ES" sz="1800" dirty="0">
                <a:solidFill>
                  <a:schemeClr val="tx1"/>
                </a:solidFill>
                <a:latin typeface="Arial" pitchFamily="34" charset="0"/>
                <a:cs typeface="Arial" pitchFamily="34" charset="0"/>
              </a:rPr>
              <a:t>c) Número de identificación fiscal de otros países, en su caso.</a:t>
            </a:r>
          </a:p>
          <a:p>
            <a:pPr>
              <a:defRPr/>
            </a:pPr>
            <a:r>
              <a:rPr lang="es-ES" sz="1800" dirty="0">
                <a:solidFill>
                  <a:schemeClr val="tx1"/>
                </a:solidFill>
                <a:latin typeface="Arial" pitchFamily="34" charset="0"/>
                <a:cs typeface="Arial" pitchFamily="34" charset="0"/>
              </a:rPr>
              <a:t>d) Código de identificación fiscal del Estado de residencia, en su caso.</a:t>
            </a:r>
          </a:p>
          <a:p>
            <a:pPr>
              <a:defRPr/>
            </a:pPr>
            <a:r>
              <a:rPr lang="es-ES" sz="1800" dirty="0">
                <a:solidFill>
                  <a:schemeClr val="tx1"/>
                </a:solidFill>
                <a:latin typeface="Arial" pitchFamily="34" charset="0"/>
                <a:cs typeface="Arial" pitchFamily="34" charset="0"/>
              </a:rPr>
              <a:t>e) Condición de persona jurídica o entidad residentes o no residentes en territorio español.</a:t>
            </a:r>
          </a:p>
          <a:p>
            <a:pPr>
              <a:defRPr/>
            </a:pPr>
            <a:r>
              <a:rPr lang="es-ES" sz="1800" dirty="0">
                <a:solidFill>
                  <a:schemeClr val="tx1"/>
                </a:solidFill>
                <a:latin typeface="Arial" pitchFamily="34" charset="0"/>
                <a:cs typeface="Arial" pitchFamily="34" charset="0"/>
              </a:rPr>
              <a:t>f) Constitución en España o en el extranjero. </a:t>
            </a:r>
          </a:p>
          <a:p>
            <a:pPr>
              <a:defRPr/>
            </a:pPr>
            <a:r>
              <a:rPr lang="es-ES" sz="1800" dirty="0">
                <a:solidFill>
                  <a:schemeClr val="tx1"/>
                </a:solidFill>
                <a:latin typeface="Arial" pitchFamily="34" charset="0"/>
                <a:cs typeface="Arial" pitchFamily="34" charset="0"/>
              </a:rPr>
              <a:t>g) Fecha de constitución y de inscripción en el registro público.</a:t>
            </a:r>
          </a:p>
          <a:p>
            <a:pPr>
              <a:defRPr/>
            </a:pPr>
            <a:r>
              <a:rPr lang="es-ES" sz="1800" dirty="0">
                <a:solidFill>
                  <a:schemeClr val="tx1"/>
                </a:solidFill>
                <a:latin typeface="Arial" pitchFamily="34" charset="0"/>
                <a:cs typeface="Arial" pitchFamily="34" charset="0"/>
              </a:rPr>
              <a:t>h) Capital social de constitución.</a:t>
            </a:r>
          </a:p>
          <a:p>
            <a:pPr>
              <a:defRPr/>
            </a:pPr>
            <a:r>
              <a:rPr lang="es-ES" sz="1800" dirty="0">
                <a:solidFill>
                  <a:schemeClr val="tx1"/>
                </a:solidFill>
                <a:latin typeface="Arial" pitchFamily="34" charset="0"/>
                <a:cs typeface="Arial" pitchFamily="34" charset="0"/>
              </a:rPr>
              <a:t>i) Domicilio fiscal en España y la referencia catastral del inmueble.</a:t>
            </a:r>
          </a:p>
          <a:p>
            <a:pPr>
              <a:defRPr/>
            </a:pPr>
            <a:r>
              <a:rPr lang="es-ES" sz="1800" dirty="0">
                <a:solidFill>
                  <a:schemeClr val="tx1"/>
                </a:solidFill>
                <a:latin typeface="Arial" pitchFamily="34" charset="0"/>
                <a:cs typeface="Arial" pitchFamily="34" charset="0"/>
              </a:rPr>
              <a:t>j) En su caso, domicilio en el extranjero.</a:t>
            </a:r>
          </a:p>
          <a:p>
            <a:pPr>
              <a:defRPr/>
            </a:pPr>
            <a:r>
              <a:rPr lang="es-ES" sz="1800" dirty="0">
                <a:solidFill>
                  <a:schemeClr val="tx1"/>
                </a:solidFill>
                <a:latin typeface="Arial" pitchFamily="34" charset="0"/>
                <a:cs typeface="Arial" pitchFamily="34" charset="0"/>
              </a:rPr>
              <a:t>k) Nombre y apellidos o razón social o denominación completa y número de identificación fiscal de los representantes legales.</a:t>
            </a:r>
            <a:endParaRPr lang="es-ES" sz="1800" dirty="0">
              <a:solidFill>
                <a:schemeClr val="tx1"/>
              </a:solidFill>
              <a:latin typeface="Arial" pitchFamily="34" charset="0"/>
              <a:cs typeface="Arial" pitchFamily="34" charset="0"/>
            </a:endParaRPr>
          </a:p>
        </p:txBody>
      </p:sp>
      <p:sp>
        <p:nvSpPr>
          <p:cNvPr id="6" name="Rectangle 2"/>
          <p:cNvSpPr>
            <a:spLocks noChangeArrowheads="1"/>
          </p:cNvSpPr>
          <p:nvPr/>
        </p:nvSpPr>
        <p:spPr bwMode="auto">
          <a:xfrm>
            <a:off x="642910" y="571480"/>
            <a:ext cx="7896252" cy="36933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El Censo de Obligados Tributarios. Datos</a:t>
            </a:r>
            <a:endPar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Line 12"/>
          <p:cNvSpPr>
            <a:spLocks noChangeShapeType="1"/>
          </p:cNvSpPr>
          <p:nvPr/>
        </p:nvSpPr>
        <p:spPr bwMode="auto">
          <a:xfrm>
            <a:off x="3452813" y="4019550"/>
            <a:ext cx="0" cy="0"/>
          </a:xfrm>
          <a:prstGeom prst="line">
            <a:avLst/>
          </a:prstGeom>
          <a:noFill/>
          <a:ln w="106363">
            <a:solidFill>
              <a:schemeClr val="accent2"/>
            </a:solidFill>
            <a:round/>
            <a:headEnd/>
            <a:tailEnd/>
          </a:ln>
        </p:spPr>
        <p:txBody>
          <a:bodyPr/>
          <a:lstStyle/>
          <a:p>
            <a:endParaRPr lang="en-US"/>
          </a:p>
        </p:txBody>
      </p:sp>
      <p:sp>
        <p:nvSpPr>
          <p:cNvPr id="30722" name="Line 13"/>
          <p:cNvSpPr>
            <a:spLocks noChangeShapeType="1"/>
          </p:cNvSpPr>
          <p:nvPr/>
        </p:nvSpPr>
        <p:spPr bwMode="auto">
          <a:xfrm>
            <a:off x="4784725" y="4148138"/>
            <a:ext cx="1588" cy="0"/>
          </a:xfrm>
          <a:prstGeom prst="line">
            <a:avLst/>
          </a:prstGeom>
          <a:noFill/>
          <a:ln w="106363">
            <a:solidFill>
              <a:schemeClr val="accent2"/>
            </a:solidFill>
            <a:round/>
            <a:headEnd/>
            <a:tailEnd/>
          </a:ln>
        </p:spPr>
        <p:txBody>
          <a:bodyPr/>
          <a:lstStyle/>
          <a:p>
            <a:endParaRPr lang="en-US"/>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sp>
        <p:nvSpPr>
          <p:cNvPr id="5" name="Text Box 3"/>
          <p:cNvSpPr txBox="1">
            <a:spLocks noChangeArrowheads="1"/>
          </p:cNvSpPr>
          <p:nvPr/>
        </p:nvSpPr>
        <p:spPr bwMode="auto">
          <a:xfrm>
            <a:off x="571472" y="1357298"/>
            <a:ext cx="8104216" cy="464347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lgn="ctr">
              <a:defRPr/>
            </a:pPr>
            <a:r>
              <a:rPr lang="es-ES" sz="1800" dirty="0">
                <a:solidFill>
                  <a:schemeClr val="tx1"/>
                </a:solidFill>
                <a:latin typeface="Arial" pitchFamily="34" charset="0"/>
                <a:cs typeface="Arial" pitchFamily="34" charset="0"/>
              </a:rPr>
              <a:t>De todos los datos mencionados, sin duda el de mayor relevancia para la gestión, es, junto al NIF, el DOMICILIO FISCAL</a:t>
            </a:r>
          </a:p>
          <a:p>
            <a:pPr>
              <a:defRPr/>
            </a:pPr>
            <a:endParaRPr lang="es-ES_tradnl" sz="1800" dirty="0">
              <a:solidFill>
                <a:srgbClr val="000099"/>
              </a:solidFill>
              <a:latin typeface="Arial" pitchFamily="34" charset="0"/>
              <a:cs typeface="Arial" pitchFamily="34" charset="0"/>
            </a:endParaRPr>
          </a:p>
          <a:p>
            <a:pPr>
              <a:defRPr/>
            </a:pPr>
            <a:r>
              <a:rPr lang="es-ES_tradnl" sz="1800" dirty="0">
                <a:solidFill>
                  <a:schemeClr val="tx1"/>
                </a:solidFill>
                <a:latin typeface="Arial" pitchFamily="34" charset="0"/>
                <a:cs typeface="Arial" pitchFamily="34" charset="0"/>
              </a:rPr>
              <a:t>La relevancia de la localización de contribuyentes se puede deducir de los </a:t>
            </a:r>
            <a:r>
              <a:rPr lang="es-ES_tradnl" sz="1800" b="1" u="sng" dirty="0">
                <a:solidFill>
                  <a:schemeClr val="tx1"/>
                </a:solidFill>
                <a:latin typeface="Arial" pitchFamily="34" charset="0"/>
                <a:cs typeface="Arial" pitchFamily="34" charset="0"/>
              </a:rPr>
              <a:t>efectos</a:t>
            </a:r>
            <a:r>
              <a:rPr lang="es-ES_tradnl" sz="1800" dirty="0">
                <a:solidFill>
                  <a:schemeClr val="tx1"/>
                </a:solidFill>
                <a:latin typeface="Arial" pitchFamily="34" charset="0"/>
                <a:cs typeface="Arial" pitchFamily="34" charset="0"/>
              </a:rPr>
              <a:t> que lleva asociados:</a:t>
            </a:r>
          </a:p>
          <a:p>
            <a:pPr>
              <a:defRPr/>
            </a:pPr>
            <a:endParaRPr lang="es-ES_tradnl" sz="1800" dirty="0">
              <a:solidFill>
                <a:schemeClr val="tx1"/>
              </a:solidFill>
              <a:latin typeface="Arial" pitchFamily="34" charset="0"/>
              <a:cs typeface="Arial" pitchFamily="34" charset="0"/>
            </a:endParaRPr>
          </a:p>
          <a:p>
            <a:pPr marL="358775" indent="-269875" algn="just">
              <a:lnSpc>
                <a:spcPts val="2400"/>
              </a:lnSpc>
              <a:spcBef>
                <a:spcPts val="1800"/>
              </a:spcBef>
              <a:buClr>
                <a:srgbClr val="000099"/>
              </a:buClr>
              <a:buFont typeface="Wingdings" pitchFamily="2" charset="2"/>
              <a:buChar char="ü"/>
              <a:defRPr/>
            </a:pPr>
            <a:r>
              <a:rPr lang="es-ES_tradnl" sz="1800" dirty="0">
                <a:solidFill>
                  <a:schemeClr val="tx1"/>
                </a:solidFill>
                <a:latin typeface="Arial" pitchFamily="34" charset="0"/>
                <a:cs typeface="Arial" pitchFamily="34" charset="0"/>
              </a:rPr>
              <a:t>Informa de la residencia fiscal y, por tanto, del sistema fiscal aplicable</a:t>
            </a:r>
          </a:p>
          <a:p>
            <a:pPr marL="358775" indent="-269875" algn="just">
              <a:lnSpc>
                <a:spcPts val="2400"/>
              </a:lnSpc>
              <a:spcBef>
                <a:spcPts val="1800"/>
              </a:spcBef>
              <a:buClr>
                <a:srgbClr val="000099"/>
              </a:buClr>
              <a:buFont typeface="Wingdings" pitchFamily="2" charset="2"/>
              <a:buChar char="ü"/>
              <a:defRPr/>
            </a:pPr>
            <a:r>
              <a:rPr lang="es-ES_tradnl" sz="1800" dirty="0">
                <a:solidFill>
                  <a:schemeClr val="tx1"/>
                </a:solidFill>
                <a:latin typeface="Arial" pitchFamily="34" charset="0"/>
                <a:cs typeface="Arial" pitchFamily="34" charset="0"/>
              </a:rPr>
              <a:t>Determina la Oficina tributaria de adscripción</a:t>
            </a:r>
          </a:p>
          <a:p>
            <a:pPr marL="358775" indent="-269875" algn="just">
              <a:lnSpc>
                <a:spcPts val="2400"/>
              </a:lnSpc>
              <a:spcBef>
                <a:spcPts val="1800"/>
              </a:spcBef>
              <a:buClr>
                <a:srgbClr val="000099"/>
              </a:buClr>
              <a:buFont typeface="Wingdings" pitchFamily="2" charset="2"/>
              <a:buChar char="ü"/>
              <a:defRPr/>
            </a:pPr>
            <a:r>
              <a:rPr lang="es-ES_tradnl" sz="1800" dirty="0">
                <a:solidFill>
                  <a:schemeClr val="tx1"/>
                </a:solidFill>
                <a:latin typeface="Arial" pitchFamily="34" charset="0"/>
                <a:cs typeface="Arial" pitchFamily="34" charset="0"/>
              </a:rPr>
              <a:t>Constituye el lugar para la práctica de notificaciones</a:t>
            </a:r>
          </a:p>
          <a:p>
            <a:pPr marL="358775" indent="-269875" algn="just">
              <a:lnSpc>
                <a:spcPts val="2400"/>
              </a:lnSpc>
              <a:spcBef>
                <a:spcPts val="1800"/>
              </a:spcBef>
              <a:buClr>
                <a:srgbClr val="000099"/>
              </a:buClr>
              <a:buFont typeface="Wingdings" pitchFamily="2" charset="2"/>
              <a:buChar char="ü"/>
              <a:defRPr/>
            </a:pPr>
            <a:r>
              <a:rPr lang="es-ES_tradnl" sz="1800" dirty="0">
                <a:solidFill>
                  <a:schemeClr val="tx1"/>
                </a:solidFill>
                <a:latin typeface="Arial" pitchFamily="34" charset="0"/>
                <a:cs typeface="Arial" pitchFamily="34" charset="0"/>
              </a:rPr>
              <a:t>Identifica el lugar físico concreto y vinculante para el obligado tributario a efectos de control fiscal</a:t>
            </a:r>
          </a:p>
          <a:p>
            <a:pPr>
              <a:defRPr/>
            </a:pPr>
            <a:endParaRPr lang="es-ES_tradnl" sz="1800" dirty="0">
              <a:solidFill>
                <a:srgbClr val="000099"/>
              </a:solidFill>
              <a:latin typeface="Arial" pitchFamily="34" charset="0"/>
              <a:cs typeface="Arial" pitchFamily="34" charset="0"/>
            </a:endParaRPr>
          </a:p>
          <a:p>
            <a:pPr>
              <a:defRPr/>
            </a:pPr>
            <a:endParaRPr lang="es-ES_tradnl" sz="1800" dirty="0">
              <a:solidFill>
                <a:srgbClr val="000099"/>
              </a:solidFill>
              <a:latin typeface="Arial" pitchFamily="34" charset="0"/>
              <a:cs typeface="Arial" pitchFamily="34" charset="0"/>
            </a:endParaRPr>
          </a:p>
          <a:p>
            <a:pPr>
              <a:defRPr/>
            </a:pPr>
            <a:endParaRPr lang="es-ES_tradnl" sz="1800" dirty="0">
              <a:solidFill>
                <a:srgbClr val="000099"/>
              </a:solidFill>
              <a:latin typeface="Arial" pitchFamily="34" charset="0"/>
              <a:cs typeface="Arial" pitchFamily="34" charset="0"/>
            </a:endParaRPr>
          </a:p>
          <a:p>
            <a:pPr algn="ctr">
              <a:defRPr/>
            </a:pPr>
            <a:endParaRPr lang="es-ES" sz="1800" dirty="0">
              <a:solidFill>
                <a:schemeClr val="tx1"/>
              </a:solidFill>
              <a:latin typeface="Arial" pitchFamily="34" charset="0"/>
              <a:cs typeface="Arial" pitchFamily="34" charset="0"/>
            </a:endParaRPr>
          </a:p>
          <a:p>
            <a:pPr algn="ctr">
              <a:defRPr/>
            </a:pPr>
            <a:endParaRPr lang="es-ES" sz="1800" dirty="0">
              <a:solidFill>
                <a:schemeClr val="tx1"/>
              </a:solidFill>
              <a:latin typeface="Arial" pitchFamily="34" charset="0"/>
              <a:cs typeface="Arial" pitchFamily="34" charset="0"/>
            </a:endParaRPr>
          </a:p>
        </p:txBody>
      </p:sp>
      <p:sp>
        <p:nvSpPr>
          <p:cNvPr id="6" name="Rectangle 2"/>
          <p:cNvSpPr>
            <a:spLocks noChangeArrowheads="1"/>
          </p:cNvSpPr>
          <p:nvPr/>
        </p:nvSpPr>
        <p:spPr bwMode="auto">
          <a:xfrm>
            <a:off x="642910" y="571480"/>
            <a:ext cx="7896252" cy="646331"/>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El Censo de Obligados Tributarios</a:t>
            </a:r>
          </a:p>
          <a:p>
            <a:pPr algn="ctr" eaLnBrk="0" hangingPunct="0">
              <a:defRPr/>
            </a:pPr>
            <a:r>
              <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Localización. Domicilio fiscal</a:t>
            </a:r>
            <a:endPar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Line 12"/>
          <p:cNvSpPr>
            <a:spLocks noChangeShapeType="1"/>
          </p:cNvSpPr>
          <p:nvPr/>
        </p:nvSpPr>
        <p:spPr bwMode="auto">
          <a:xfrm>
            <a:off x="3452813" y="4019550"/>
            <a:ext cx="0" cy="0"/>
          </a:xfrm>
          <a:prstGeom prst="line">
            <a:avLst/>
          </a:prstGeom>
          <a:noFill/>
          <a:ln w="106363">
            <a:solidFill>
              <a:schemeClr val="accent2"/>
            </a:solidFill>
            <a:round/>
            <a:headEnd/>
            <a:tailEnd/>
          </a:ln>
        </p:spPr>
        <p:txBody>
          <a:bodyPr/>
          <a:lstStyle/>
          <a:p>
            <a:endParaRPr lang="en-US"/>
          </a:p>
        </p:txBody>
      </p:sp>
      <p:sp>
        <p:nvSpPr>
          <p:cNvPr id="31746" name="Line 13"/>
          <p:cNvSpPr>
            <a:spLocks noChangeShapeType="1"/>
          </p:cNvSpPr>
          <p:nvPr/>
        </p:nvSpPr>
        <p:spPr bwMode="auto">
          <a:xfrm>
            <a:off x="4784725" y="4148138"/>
            <a:ext cx="1588" cy="0"/>
          </a:xfrm>
          <a:prstGeom prst="line">
            <a:avLst/>
          </a:prstGeom>
          <a:noFill/>
          <a:ln w="106363">
            <a:solidFill>
              <a:schemeClr val="accent2"/>
            </a:solidFill>
            <a:round/>
            <a:headEnd/>
            <a:tailEnd/>
          </a:ln>
        </p:spPr>
        <p:txBody>
          <a:bodyPr/>
          <a:lstStyle/>
          <a:p>
            <a:endParaRPr lang="en-US"/>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sp>
        <p:nvSpPr>
          <p:cNvPr id="5" name="Text Box 3"/>
          <p:cNvSpPr txBox="1">
            <a:spLocks noChangeArrowheads="1"/>
          </p:cNvSpPr>
          <p:nvPr/>
        </p:nvSpPr>
        <p:spPr bwMode="auto">
          <a:xfrm>
            <a:off x="428596" y="1500174"/>
            <a:ext cx="8286808" cy="4500594"/>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lgn="just">
              <a:lnSpc>
                <a:spcPts val="2600"/>
              </a:lnSpc>
              <a:spcBef>
                <a:spcPts val="1800"/>
              </a:spcBef>
              <a:buClr>
                <a:srgbClr val="0000CC"/>
              </a:buClr>
              <a:buFont typeface="Wingdings" pitchFamily="2" charset="2"/>
              <a:buNone/>
              <a:defRPr/>
            </a:pPr>
            <a:r>
              <a:rPr lang="es-ES_tradnl" sz="1800" b="1" spc="-40" dirty="0">
                <a:solidFill>
                  <a:srgbClr val="000099"/>
                </a:solidFill>
                <a:effectLst>
                  <a:outerShdw blurRad="38100" dist="38100" dir="2700000" algn="tl">
                    <a:srgbClr val="C0C0C0"/>
                  </a:outerShdw>
                </a:effectLst>
                <a:latin typeface="Arial" pitchFamily="34" charset="0"/>
                <a:cs typeface="Arial" pitchFamily="34" charset="0"/>
              </a:rPr>
              <a:t> </a:t>
            </a:r>
            <a:r>
              <a:rPr lang="es-ES_tradnl" sz="1800" b="1" u="sng" spc="-40" dirty="0">
                <a:solidFill>
                  <a:srgbClr val="000099"/>
                </a:solidFill>
                <a:effectLst>
                  <a:outerShdw blurRad="38100" dist="38100" dir="2700000" algn="tl">
                    <a:srgbClr val="C0C0C0"/>
                  </a:outerShdw>
                </a:effectLst>
                <a:latin typeface="Arial" pitchFamily="34" charset="0"/>
                <a:cs typeface="Arial" pitchFamily="34" charset="0"/>
              </a:rPr>
              <a:t>Regla de cierre</a:t>
            </a:r>
            <a:r>
              <a:rPr lang="es-ES_tradnl" sz="1800" b="1" spc="-40" dirty="0">
                <a:solidFill>
                  <a:srgbClr val="000099"/>
                </a:solidFill>
                <a:effectLst>
                  <a:outerShdw blurRad="38100" dist="38100" dir="2700000" algn="tl">
                    <a:srgbClr val="C0C0C0"/>
                  </a:outerShdw>
                </a:effectLst>
                <a:latin typeface="Arial" pitchFamily="34" charset="0"/>
                <a:cs typeface="Arial" pitchFamily="34" charset="0"/>
              </a:rPr>
              <a:t>:</a:t>
            </a:r>
            <a:r>
              <a:rPr lang="es-ES_tradnl" sz="1800" b="1" spc="-40" dirty="0">
                <a:solidFill>
                  <a:srgbClr val="000099"/>
                </a:solidFill>
                <a:latin typeface="Arial" pitchFamily="34" charset="0"/>
                <a:cs typeface="Arial" pitchFamily="34" charset="0"/>
              </a:rPr>
              <a:t> </a:t>
            </a:r>
            <a:r>
              <a:rPr lang="es-ES_tradnl" sz="1800" spc="-40" dirty="0">
                <a:solidFill>
                  <a:srgbClr val="000099"/>
                </a:solidFill>
                <a:latin typeface="Arial" pitchFamily="34" charset="0"/>
                <a:cs typeface="Arial" pitchFamily="34" charset="0"/>
              </a:rPr>
              <a:t>Donde radique el mayor valor del inmovilizado</a:t>
            </a:r>
            <a:endParaRPr lang="es-ES_tradnl" sz="1800" dirty="0">
              <a:solidFill>
                <a:srgbClr val="000099"/>
              </a:solidFill>
              <a:latin typeface="Arial" pitchFamily="34" charset="0"/>
              <a:cs typeface="Arial" pitchFamily="34" charset="0"/>
            </a:endParaRPr>
          </a:p>
        </p:txBody>
      </p:sp>
      <p:sp>
        <p:nvSpPr>
          <p:cNvPr id="6" name="Rectangle 2"/>
          <p:cNvSpPr>
            <a:spLocks noChangeArrowheads="1"/>
          </p:cNvSpPr>
          <p:nvPr/>
        </p:nvSpPr>
        <p:spPr bwMode="auto">
          <a:xfrm>
            <a:off x="642910" y="571480"/>
            <a:ext cx="7896252" cy="646331"/>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El Censo de Obligados Tributarios</a:t>
            </a:r>
          </a:p>
          <a:p>
            <a:pPr algn="ctr" eaLnBrk="0" hangingPunct="0">
              <a:defRPr/>
            </a:pPr>
            <a:r>
              <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Localización. Domicilio fiscal</a:t>
            </a:r>
            <a:endPar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sp>
        <p:nvSpPr>
          <p:cNvPr id="7" name="Text Box 3"/>
          <p:cNvSpPr txBox="1">
            <a:spLocks noChangeArrowheads="1"/>
          </p:cNvSpPr>
          <p:nvPr/>
        </p:nvSpPr>
        <p:spPr bwMode="auto">
          <a:xfrm>
            <a:off x="428596" y="1428736"/>
            <a:ext cx="8286808" cy="457203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lgn="just">
              <a:lnSpc>
                <a:spcPts val="2600"/>
              </a:lnSpc>
              <a:spcBef>
                <a:spcPts val="1800"/>
              </a:spcBef>
              <a:buClr>
                <a:srgbClr val="0000CC"/>
              </a:buClr>
              <a:buFont typeface="Wingdings" pitchFamily="2" charset="2"/>
              <a:buNone/>
              <a:defRPr/>
            </a:pPr>
            <a:r>
              <a:rPr lang="es-ES_tradnl" sz="1800" dirty="0">
                <a:solidFill>
                  <a:schemeClr val="tx1"/>
                </a:solidFill>
                <a:latin typeface="Arial" pitchFamily="34" charset="0"/>
                <a:cs typeface="Arial" pitchFamily="34" charset="0"/>
              </a:rPr>
              <a:t>El domicilio fiscal es el lugar de localización del obligado tributario en sus relaciones con la Administración tributaria</a:t>
            </a:r>
            <a:endParaRPr lang="es-ES_tradnl" sz="1800" dirty="0">
              <a:solidFill>
                <a:schemeClr val="tx1"/>
              </a:solidFill>
              <a:latin typeface="Arial" pitchFamily="34" charset="0"/>
              <a:cs typeface="Arial" pitchFamily="34" charset="0"/>
            </a:endParaRPr>
          </a:p>
        </p:txBody>
      </p:sp>
      <p:sp>
        <p:nvSpPr>
          <p:cNvPr id="31755" name="Rectangle 13"/>
          <p:cNvSpPr>
            <a:spLocks noChangeArrowheads="1"/>
          </p:cNvSpPr>
          <p:nvPr/>
        </p:nvSpPr>
        <p:spPr bwMode="auto">
          <a:xfrm>
            <a:off x="685800" y="2790825"/>
            <a:ext cx="3581400" cy="2209800"/>
          </a:xfrm>
          <a:prstGeom prst="rect">
            <a:avLst/>
          </a:prstGeom>
          <a:noFill/>
          <a:ln w="9525" algn="ctr">
            <a:noFill/>
            <a:miter lim="800000"/>
            <a:headEnd/>
            <a:tailEnd/>
          </a:ln>
        </p:spPr>
        <p:txBody>
          <a:bodyPr/>
          <a:lstStyle/>
          <a:p>
            <a:pPr algn="just">
              <a:lnSpc>
                <a:spcPct val="105000"/>
              </a:lnSpc>
              <a:spcBef>
                <a:spcPct val="75000"/>
              </a:spcBef>
              <a:buClr>
                <a:srgbClr val="0000CC"/>
              </a:buClr>
              <a:buFont typeface="Wingdings" pitchFamily="2" charset="2"/>
              <a:buNone/>
            </a:pPr>
            <a:r>
              <a:rPr lang="es-ES_tradnl" sz="2200">
                <a:solidFill>
                  <a:srgbClr val="C00000"/>
                </a:solidFill>
                <a:latin typeface="Arial" charset="0"/>
                <a:cs typeface="Arial" charset="0"/>
              </a:rPr>
              <a:t>Persona física</a:t>
            </a:r>
          </a:p>
          <a:p>
            <a:pPr algn="just">
              <a:lnSpc>
                <a:spcPct val="105000"/>
              </a:lnSpc>
              <a:spcBef>
                <a:spcPct val="75000"/>
              </a:spcBef>
              <a:buClr>
                <a:srgbClr val="0000CC"/>
              </a:buClr>
              <a:buFont typeface="Wingdings" pitchFamily="2" charset="2"/>
              <a:buNone/>
            </a:pPr>
            <a:endParaRPr lang="es-ES_tradnl">
              <a:solidFill>
                <a:srgbClr val="C00000"/>
              </a:solidFill>
              <a:latin typeface="Arial" charset="0"/>
              <a:cs typeface="Arial" charset="0"/>
            </a:endParaRPr>
          </a:p>
          <a:p>
            <a:pPr algn="just">
              <a:lnSpc>
                <a:spcPct val="175000"/>
              </a:lnSpc>
              <a:spcBef>
                <a:spcPct val="75000"/>
              </a:spcBef>
              <a:buClr>
                <a:srgbClr val="0000CC"/>
              </a:buClr>
              <a:buFont typeface="Wingdings" pitchFamily="2" charset="2"/>
              <a:buNone/>
            </a:pPr>
            <a:r>
              <a:rPr lang="es-ES_tradnl" sz="2200">
                <a:solidFill>
                  <a:srgbClr val="C00000"/>
                </a:solidFill>
                <a:latin typeface="Arial" charset="0"/>
                <a:cs typeface="Arial" charset="0"/>
              </a:rPr>
              <a:t>Persona jurídica y entidad</a:t>
            </a:r>
          </a:p>
        </p:txBody>
      </p:sp>
      <p:sp>
        <p:nvSpPr>
          <p:cNvPr id="31756" name="Rectangle 14"/>
          <p:cNvSpPr>
            <a:spLocks noChangeArrowheads="1"/>
          </p:cNvSpPr>
          <p:nvPr/>
        </p:nvSpPr>
        <p:spPr bwMode="auto">
          <a:xfrm>
            <a:off x="4214813" y="2547938"/>
            <a:ext cx="4038600" cy="2667000"/>
          </a:xfrm>
          <a:prstGeom prst="rect">
            <a:avLst/>
          </a:prstGeom>
          <a:noFill/>
          <a:ln w="9525" algn="ctr">
            <a:noFill/>
            <a:miter lim="800000"/>
            <a:headEnd/>
            <a:tailEnd/>
          </a:ln>
        </p:spPr>
        <p:txBody>
          <a:bodyPr/>
          <a:lstStyle/>
          <a:p>
            <a:pPr algn="just">
              <a:lnSpc>
                <a:spcPts val="2400"/>
              </a:lnSpc>
              <a:spcBef>
                <a:spcPts val="1800"/>
              </a:spcBef>
              <a:buClr>
                <a:srgbClr val="0000CC"/>
              </a:buClr>
              <a:buFont typeface="Wingdings" pitchFamily="2" charset="2"/>
              <a:buNone/>
            </a:pPr>
            <a:r>
              <a:rPr lang="es-ES_tradnl" sz="2200">
                <a:latin typeface="Arial" charset="0"/>
                <a:cs typeface="Arial" charset="0"/>
              </a:rPr>
              <a:t>RESIDENCIA HABITUAL y/o lugar de actividad, si realiza actividad económica</a:t>
            </a:r>
          </a:p>
          <a:p>
            <a:pPr algn="just">
              <a:lnSpc>
                <a:spcPts val="2400"/>
              </a:lnSpc>
              <a:buClr>
                <a:srgbClr val="0000CC"/>
              </a:buClr>
              <a:buFont typeface="Wingdings" pitchFamily="2" charset="2"/>
              <a:buNone/>
            </a:pPr>
            <a:endParaRPr lang="es-ES_tradnl" sz="800">
              <a:latin typeface="Arial" charset="0"/>
              <a:cs typeface="Arial" charset="0"/>
            </a:endParaRPr>
          </a:p>
          <a:p>
            <a:pPr algn="just">
              <a:lnSpc>
                <a:spcPts val="2400"/>
              </a:lnSpc>
              <a:spcBef>
                <a:spcPts val="1200"/>
              </a:spcBef>
              <a:buClr>
                <a:srgbClr val="0000CC"/>
              </a:buClr>
              <a:buFont typeface="Wingdings" pitchFamily="2" charset="2"/>
              <a:buNone/>
            </a:pPr>
            <a:r>
              <a:rPr lang="es-ES_tradnl" sz="2200">
                <a:latin typeface="Arial" charset="0"/>
                <a:cs typeface="Arial" charset="0"/>
              </a:rPr>
              <a:t>Domicilio social, si coincide con el de la DIRECCIÓN EFECTIVA de la Actividad. En caso contrario será éste último</a:t>
            </a:r>
          </a:p>
          <a:p>
            <a:pPr algn="just">
              <a:lnSpc>
                <a:spcPts val="2400"/>
              </a:lnSpc>
              <a:spcBef>
                <a:spcPts val="1200"/>
              </a:spcBef>
              <a:buClr>
                <a:srgbClr val="0000CC"/>
              </a:buClr>
              <a:buFont typeface="Wingdings" pitchFamily="2" charset="2"/>
              <a:buNone/>
            </a:pPr>
            <a:endParaRPr lang="es-ES_tradnl" sz="2200">
              <a:latin typeface="Arial" charset="0"/>
              <a:cs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Line 12"/>
          <p:cNvSpPr>
            <a:spLocks noChangeShapeType="1"/>
          </p:cNvSpPr>
          <p:nvPr/>
        </p:nvSpPr>
        <p:spPr bwMode="auto">
          <a:xfrm>
            <a:off x="3452813" y="4019550"/>
            <a:ext cx="0" cy="0"/>
          </a:xfrm>
          <a:prstGeom prst="line">
            <a:avLst/>
          </a:prstGeom>
          <a:noFill/>
          <a:ln w="106363">
            <a:solidFill>
              <a:schemeClr val="accent2"/>
            </a:solidFill>
            <a:round/>
            <a:headEnd/>
            <a:tailEnd/>
          </a:ln>
        </p:spPr>
        <p:txBody>
          <a:bodyPr/>
          <a:lstStyle/>
          <a:p>
            <a:endParaRPr lang="en-US"/>
          </a:p>
        </p:txBody>
      </p:sp>
      <p:sp>
        <p:nvSpPr>
          <p:cNvPr id="32770" name="Line 13"/>
          <p:cNvSpPr>
            <a:spLocks noChangeShapeType="1"/>
          </p:cNvSpPr>
          <p:nvPr/>
        </p:nvSpPr>
        <p:spPr bwMode="auto">
          <a:xfrm>
            <a:off x="4784725" y="4148138"/>
            <a:ext cx="1588" cy="0"/>
          </a:xfrm>
          <a:prstGeom prst="line">
            <a:avLst/>
          </a:prstGeom>
          <a:noFill/>
          <a:ln w="106363">
            <a:solidFill>
              <a:schemeClr val="accent2"/>
            </a:solidFill>
            <a:round/>
            <a:headEnd/>
            <a:tailEnd/>
          </a:ln>
        </p:spPr>
        <p:txBody>
          <a:bodyPr/>
          <a:lstStyle/>
          <a:p>
            <a:endParaRPr lang="en-US"/>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sp>
        <p:nvSpPr>
          <p:cNvPr id="6" name="Rectangle 2"/>
          <p:cNvSpPr>
            <a:spLocks noChangeArrowheads="1"/>
          </p:cNvSpPr>
          <p:nvPr/>
        </p:nvSpPr>
        <p:spPr bwMode="auto">
          <a:xfrm>
            <a:off x="642910" y="571480"/>
            <a:ext cx="7896252" cy="646331"/>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El Censo de Obligados Tributarios</a:t>
            </a:r>
            <a:endPar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a:p>
            <a:pPr algn="ctr" eaLnBrk="0" hangingPunct="0">
              <a:defRPr/>
            </a:pPr>
            <a:r>
              <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Localización. Domicilio fiscal</a:t>
            </a:r>
          </a:p>
        </p:txBody>
      </p:sp>
      <p:sp>
        <p:nvSpPr>
          <p:cNvPr id="14" name="Text Box 3"/>
          <p:cNvSpPr txBox="1">
            <a:spLocks noChangeArrowheads="1"/>
          </p:cNvSpPr>
          <p:nvPr/>
        </p:nvSpPr>
        <p:spPr bwMode="auto">
          <a:xfrm>
            <a:off x="533400" y="1628775"/>
            <a:ext cx="8070850" cy="3919539"/>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tabLst>
                <a:tab pos="4572000" algn="l"/>
                <a:tab pos="4667250" algn="l"/>
              </a:tabLst>
              <a:defRPr/>
            </a:pPr>
            <a:endParaRPr lang="es-ES_tradnl" sz="1400" b="1" dirty="0">
              <a:solidFill>
                <a:schemeClr val="tx1"/>
              </a:solidFill>
              <a:latin typeface="Arial" charset="0"/>
            </a:endParaRPr>
          </a:p>
          <a:p>
            <a:pPr>
              <a:tabLst>
                <a:tab pos="4572000" algn="l"/>
                <a:tab pos="4667250" algn="l"/>
              </a:tabLst>
              <a:defRPr/>
            </a:pPr>
            <a:endParaRPr lang="es-ES_tradnl" sz="1400" b="1" dirty="0">
              <a:solidFill>
                <a:schemeClr val="tx1"/>
              </a:solidFill>
              <a:latin typeface="Arial" charset="0"/>
            </a:endParaRPr>
          </a:p>
          <a:p>
            <a:pPr>
              <a:tabLst>
                <a:tab pos="4572000" algn="l"/>
                <a:tab pos="4667250" algn="l"/>
              </a:tabLst>
              <a:defRPr/>
            </a:pPr>
            <a:r>
              <a:rPr lang="es-ES_tradnl" sz="1600" b="1" dirty="0">
                <a:solidFill>
                  <a:schemeClr val="tx1"/>
                </a:solidFill>
                <a:latin typeface="Arial" charset="0"/>
              </a:rPr>
              <a:t> </a:t>
            </a:r>
            <a:endParaRPr lang="es-ES_tradnl" b="1" dirty="0">
              <a:solidFill>
                <a:schemeClr val="tx1"/>
              </a:solidFill>
              <a:latin typeface="Garamond" pitchFamily="18" charset="0"/>
            </a:endParaRPr>
          </a:p>
          <a:p>
            <a:pPr algn="ctr">
              <a:tabLst>
                <a:tab pos="4572000" algn="l"/>
                <a:tab pos="4667250" algn="l"/>
              </a:tabLst>
              <a:defRPr/>
            </a:pPr>
            <a:endParaRPr lang="es-ES_tradnl" sz="100" b="1" dirty="0">
              <a:solidFill>
                <a:schemeClr val="tx1"/>
              </a:solidFill>
              <a:latin typeface="Arial" charset="0"/>
            </a:endParaRPr>
          </a:p>
        </p:txBody>
      </p:sp>
      <p:sp>
        <p:nvSpPr>
          <p:cNvPr id="32776" name="Rectangle 7"/>
          <p:cNvSpPr>
            <a:spLocks noChangeArrowheads="1"/>
          </p:cNvSpPr>
          <p:nvPr/>
        </p:nvSpPr>
        <p:spPr bwMode="auto">
          <a:xfrm>
            <a:off x="4429125" y="3429000"/>
            <a:ext cx="3886200" cy="1928813"/>
          </a:xfrm>
          <a:prstGeom prst="rect">
            <a:avLst/>
          </a:prstGeom>
          <a:noFill/>
          <a:ln w="9525" algn="ctr">
            <a:noFill/>
            <a:miter lim="800000"/>
            <a:headEnd/>
            <a:tailEnd/>
          </a:ln>
        </p:spPr>
        <p:txBody>
          <a:bodyPr/>
          <a:lstStyle/>
          <a:p>
            <a:pPr algn="just">
              <a:spcBef>
                <a:spcPct val="75000"/>
              </a:spcBef>
              <a:buClr>
                <a:srgbClr val="0000CC"/>
              </a:buClr>
              <a:buFont typeface="Wingdings" pitchFamily="2" charset="2"/>
              <a:buNone/>
            </a:pPr>
            <a:r>
              <a:rPr lang="es-ES_tradnl" sz="2200">
                <a:latin typeface="Arial" charset="0"/>
                <a:cs typeface="Arial" charset="0"/>
              </a:rPr>
              <a:t>REGLAS DE RESIDENTE</a:t>
            </a:r>
          </a:p>
          <a:p>
            <a:pPr algn="just">
              <a:lnSpc>
                <a:spcPct val="65000"/>
              </a:lnSpc>
              <a:buClr>
                <a:srgbClr val="0000CC"/>
              </a:buClr>
              <a:buFont typeface="Wingdings" pitchFamily="2" charset="2"/>
              <a:buNone/>
            </a:pPr>
            <a:endParaRPr lang="es-ES_tradnl" sz="2200">
              <a:latin typeface="Arial" charset="0"/>
              <a:cs typeface="Arial" charset="0"/>
            </a:endParaRPr>
          </a:p>
          <a:p>
            <a:pPr algn="just">
              <a:lnSpc>
                <a:spcPct val="40000"/>
              </a:lnSpc>
              <a:spcBef>
                <a:spcPct val="75000"/>
              </a:spcBef>
              <a:buClr>
                <a:srgbClr val="0000CC"/>
              </a:buClr>
              <a:buFont typeface="Wingdings" pitchFamily="2" charset="2"/>
              <a:buNone/>
            </a:pPr>
            <a:endParaRPr lang="es-ES_tradnl" sz="1000">
              <a:latin typeface="Arial" charset="0"/>
              <a:cs typeface="Arial" charset="0"/>
            </a:endParaRPr>
          </a:p>
          <a:p>
            <a:pPr>
              <a:lnSpc>
                <a:spcPct val="110000"/>
              </a:lnSpc>
              <a:spcBef>
                <a:spcPct val="75000"/>
              </a:spcBef>
              <a:buClr>
                <a:srgbClr val="0000CC"/>
              </a:buClr>
              <a:buFont typeface="Wingdings" pitchFamily="2" charset="2"/>
              <a:buNone/>
            </a:pPr>
            <a:r>
              <a:rPr lang="es-ES_tradnl" sz="2200">
                <a:latin typeface="Arial" charset="0"/>
                <a:cs typeface="Arial" charset="0"/>
              </a:rPr>
              <a:t>DOMICILIO  EN  EL EXTRANJERO</a:t>
            </a:r>
          </a:p>
        </p:txBody>
      </p:sp>
      <p:sp>
        <p:nvSpPr>
          <p:cNvPr id="16" name="AutoShape 8"/>
          <p:cNvSpPr>
            <a:spLocks noChangeArrowheads="1"/>
          </p:cNvSpPr>
          <p:nvPr/>
        </p:nvSpPr>
        <p:spPr bwMode="auto">
          <a:xfrm>
            <a:off x="569913" y="1598613"/>
            <a:ext cx="2554287" cy="544512"/>
          </a:xfrm>
          <a:prstGeom prst="roundRect">
            <a:avLst>
              <a:gd name="adj" fmla="val 16667"/>
            </a:avLst>
          </a:prstGeom>
          <a:noFill/>
          <a:ln w="9525" algn="ctr">
            <a:noFill/>
            <a:round/>
            <a:headEnd/>
            <a:tailEnd/>
          </a:ln>
          <a:effectLst/>
        </p:spPr>
        <p:txBody>
          <a:bodyPr>
            <a:spAutoFit/>
          </a:bodyPr>
          <a:lstStyle/>
          <a:p>
            <a:pPr algn="just">
              <a:defRPr/>
            </a:pPr>
            <a:r>
              <a:rPr lang="es-ES_tradnl" sz="2600" b="1" u="sng" dirty="0">
                <a:effectLst>
                  <a:outerShdw blurRad="38100" dist="38100" dir="2700000" algn="tl">
                    <a:srgbClr val="C0C0C0"/>
                  </a:outerShdw>
                </a:effectLst>
                <a:latin typeface="Arial" pitchFamily="34" charset="0"/>
                <a:cs typeface="Arial" pitchFamily="34" charset="0"/>
              </a:rPr>
              <a:t>No residentes</a:t>
            </a:r>
          </a:p>
        </p:txBody>
      </p:sp>
      <p:sp>
        <p:nvSpPr>
          <p:cNvPr id="32778" name="Rectangle 9"/>
          <p:cNvSpPr>
            <a:spLocks noChangeArrowheads="1"/>
          </p:cNvSpPr>
          <p:nvPr/>
        </p:nvSpPr>
        <p:spPr bwMode="auto">
          <a:xfrm>
            <a:off x="609600" y="3429000"/>
            <a:ext cx="3657600" cy="1676400"/>
          </a:xfrm>
          <a:prstGeom prst="rect">
            <a:avLst/>
          </a:prstGeom>
          <a:noFill/>
          <a:ln w="9525" algn="ctr">
            <a:noFill/>
            <a:miter lim="800000"/>
            <a:headEnd/>
            <a:tailEnd/>
          </a:ln>
        </p:spPr>
        <p:txBody>
          <a:bodyPr/>
          <a:lstStyle/>
          <a:p>
            <a:pPr algn="just">
              <a:lnSpc>
                <a:spcPct val="105000"/>
              </a:lnSpc>
              <a:spcBef>
                <a:spcPct val="75000"/>
              </a:spcBef>
              <a:buClr>
                <a:srgbClr val="0000CC"/>
              </a:buClr>
              <a:buFont typeface="Wingdings" pitchFamily="2" charset="2"/>
              <a:buNone/>
            </a:pPr>
            <a:r>
              <a:rPr lang="es-ES_tradnl" sz="2200">
                <a:latin typeface="Arial" charset="0"/>
                <a:cs typeface="Arial" charset="0"/>
              </a:rPr>
              <a:t>No residentes con EP</a:t>
            </a:r>
          </a:p>
          <a:p>
            <a:pPr algn="just">
              <a:lnSpc>
                <a:spcPct val="55000"/>
              </a:lnSpc>
              <a:spcBef>
                <a:spcPct val="40000"/>
              </a:spcBef>
              <a:buClr>
                <a:srgbClr val="0000CC"/>
              </a:buClr>
              <a:buFont typeface="Wingdings" pitchFamily="2" charset="2"/>
              <a:buNone/>
            </a:pPr>
            <a:endParaRPr lang="es-ES_tradnl" sz="2200">
              <a:latin typeface="Arial" charset="0"/>
              <a:cs typeface="Arial" charset="0"/>
            </a:endParaRPr>
          </a:p>
          <a:p>
            <a:pPr algn="just">
              <a:lnSpc>
                <a:spcPct val="5000"/>
              </a:lnSpc>
              <a:spcBef>
                <a:spcPct val="75000"/>
              </a:spcBef>
              <a:buClr>
                <a:srgbClr val="0000CC"/>
              </a:buClr>
              <a:buFont typeface="Wingdings" pitchFamily="2" charset="2"/>
              <a:buNone/>
            </a:pPr>
            <a:endParaRPr lang="es-ES_tradnl" sz="800">
              <a:latin typeface="Arial" charset="0"/>
              <a:cs typeface="Arial" charset="0"/>
            </a:endParaRPr>
          </a:p>
          <a:p>
            <a:pPr algn="just">
              <a:lnSpc>
                <a:spcPct val="95000"/>
              </a:lnSpc>
              <a:spcBef>
                <a:spcPct val="75000"/>
              </a:spcBef>
              <a:buClr>
                <a:srgbClr val="0000CC"/>
              </a:buClr>
              <a:buFont typeface="Wingdings" pitchFamily="2" charset="2"/>
              <a:buNone/>
            </a:pPr>
            <a:r>
              <a:rPr lang="es-ES_tradnl" sz="2200">
                <a:latin typeface="Arial" charset="0"/>
                <a:cs typeface="Arial" charset="0"/>
              </a:rPr>
              <a:t>No residentes sin EP</a:t>
            </a:r>
          </a:p>
          <a:p>
            <a:pPr algn="just">
              <a:lnSpc>
                <a:spcPct val="25000"/>
              </a:lnSpc>
              <a:spcBef>
                <a:spcPct val="75000"/>
              </a:spcBef>
              <a:buClr>
                <a:srgbClr val="0000CC"/>
              </a:buClr>
              <a:buFont typeface="Wingdings" pitchFamily="2" charset="2"/>
              <a:buNone/>
            </a:pPr>
            <a:r>
              <a:rPr lang="es-ES_tradnl" sz="2200">
                <a:latin typeface="Arial" charset="0"/>
                <a:cs typeface="Arial" charset="0"/>
              </a:rPr>
              <a:t>y sin representante</a:t>
            </a:r>
          </a:p>
        </p:txBody>
      </p:sp>
      <p:sp>
        <p:nvSpPr>
          <p:cNvPr id="32779" name="Rectangle 10"/>
          <p:cNvSpPr>
            <a:spLocks noChangeArrowheads="1"/>
          </p:cNvSpPr>
          <p:nvPr/>
        </p:nvSpPr>
        <p:spPr bwMode="auto">
          <a:xfrm>
            <a:off x="609600" y="2209800"/>
            <a:ext cx="7924800" cy="933450"/>
          </a:xfrm>
          <a:prstGeom prst="rect">
            <a:avLst/>
          </a:prstGeom>
          <a:noFill/>
          <a:ln w="9525" algn="ctr">
            <a:noFill/>
            <a:miter lim="800000"/>
            <a:headEnd/>
            <a:tailEnd/>
          </a:ln>
        </p:spPr>
        <p:txBody>
          <a:bodyPr/>
          <a:lstStyle/>
          <a:p>
            <a:pPr algn="just">
              <a:spcBef>
                <a:spcPct val="75000"/>
              </a:spcBef>
              <a:buClr>
                <a:srgbClr val="0000CC"/>
              </a:buClr>
              <a:buFont typeface="Wingdings" pitchFamily="2" charset="2"/>
              <a:buNone/>
            </a:pPr>
            <a:r>
              <a:rPr lang="es-ES_tradnl">
                <a:latin typeface="Arial" charset="0"/>
                <a:cs typeface="Arial" charset="0"/>
              </a:rPr>
              <a:t>El que determine la Ley en cada caso. En su defecto, el domicilio del REPRESENTANTE</a:t>
            </a:r>
          </a:p>
        </p:txBody>
      </p:sp>
      <p:sp>
        <p:nvSpPr>
          <p:cNvPr id="32780" name="Line 12"/>
          <p:cNvSpPr>
            <a:spLocks noChangeShapeType="1"/>
          </p:cNvSpPr>
          <p:nvPr/>
        </p:nvSpPr>
        <p:spPr bwMode="auto">
          <a:xfrm>
            <a:off x="3643313" y="3657600"/>
            <a:ext cx="762000" cy="0"/>
          </a:xfrm>
          <a:prstGeom prst="line">
            <a:avLst/>
          </a:prstGeom>
          <a:noFill/>
          <a:ln w="57150">
            <a:solidFill>
              <a:srgbClr val="000099"/>
            </a:solidFill>
            <a:round/>
            <a:headEnd/>
            <a:tailEnd type="triangle" w="med" len="med"/>
          </a:ln>
        </p:spPr>
        <p:txBody>
          <a:bodyPr/>
          <a:lstStyle/>
          <a:p>
            <a:endParaRPr lang="en-US"/>
          </a:p>
        </p:txBody>
      </p:sp>
      <p:sp>
        <p:nvSpPr>
          <p:cNvPr id="32781" name="Line 13"/>
          <p:cNvSpPr>
            <a:spLocks noChangeShapeType="1"/>
          </p:cNvSpPr>
          <p:nvPr/>
        </p:nvSpPr>
        <p:spPr bwMode="auto">
          <a:xfrm>
            <a:off x="3643313" y="4857750"/>
            <a:ext cx="762000" cy="0"/>
          </a:xfrm>
          <a:prstGeom prst="line">
            <a:avLst/>
          </a:prstGeom>
          <a:noFill/>
          <a:ln w="57150">
            <a:solidFill>
              <a:srgbClr val="000099"/>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Line 12"/>
          <p:cNvSpPr>
            <a:spLocks noChangeShapeType="1"/>
          </p:cNvSpPr>
          <p:nvPr/>
        </p:nvSpPr>
        <p:spPr bwMode="auto">
          <a:xfrm>
            <a:off x="3452813" y="4019550"/>
            <a:ext cx="0" cy="0"/>
          </a:xfrm>
          <a:prstGeom prst="line">
            <a:avLst/>
          </a:prstGeom>
          <a:noFill/>
          <a:ln w="106363">
            <a:solidFill>
              <a:schemeClr val="accent2"/>
            </a:solidFill>
            <a:round/>
            <a:headEnd/>
            <a:tailEnd/>
          </a:ln>
        </p:spPr>
        <p:txBody>
          <a:bodyPr/>
          <a:lstStyle/>
          <a:p>
            <a:endParaRPr lang="en-US"/>
          </a:p>
        </p:txBody>
      </p:sp>
      <p:sp>
        <p:nvSpPr>
          <p:cNvPr id="33794" name="Line 13"/>
          <p:cNvSpPr>
            <a:spLocks noChangeShapeType="1"/>
          </p:cNvSpPr>
          <p:nvPr/>
        </p:nvSpPr>
        <p:spPr bwMode="auto">
          <a:xfrm>
            <a:off x="4784725" y="4148138"/>
            <a:ext cx="1588" cy="0"/>
          </a:xfrm>
          <a:prstGeom prst="line">
            <a:avLst/>
          </a:prstGeom>
          <a:noFill/>
          <a:ln w="106363">
            <a:solidFill>
              <a:schemeClr val="accent2"/>
            </a:solidFill>
            <a:round/>
            <a:headEnd/>
            <a:tailEnd/>
          </a:ln>
        </p:spPr>
        <p:txBody>
          <a:bodyPr/>
          <a:lstStyle/>
          <a:p>
            <a:endParaRPr lang="en-US"/>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sp>
        <p:nvSpPr>
          <p:cNvPr id="6" name="Rectangle 2"/>
          <p:cNvSpPr>
            <a:spLocks noChangeArrowheads="1"/>
          </p:cNvSpPr>
          <p:nvPr/>
        </p:nvSpPr>
        <p:spPr bwMode="auto">
          <a:xfrm>
            <a:off x="642910" y="571480"/>
            <a:ext cx="7896252" cy="646331"/>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El Censo de Obligados Tributarios</a:t>
            </a:r>
          </a:p>
          <a:p>
            <a:pPr algn="ctr" eaLnBrk="0" hangingPunct="0">
              <a:defRPr/>
            </a:pPr>
            <a:r>
              <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Localización. Otros domicilios</a:t>
            </a:r>
            <a:endPar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sp>
        <p:nvSpPr>
          <p:cNvPr id="33797" name="Text Box 3"/>
          <p:cNvSpPr txBox="1">
            <a:spLocks noChangeArrowheads="1"/>
          </p:cNvSpPr>
          <p:nvPr/>
        </p:nvSpPr>
        <p:spPr bwMode="auto">
          <a:xfrm>
            <a:off x="2071688" y="1285875"/>
            <a:ext cx="5062537" cy="430213"/>
          </a:xfrm>
          <a:prstGeom prst="rect">
            <a:avLst/>
          </a:prstGeom>
          <a:noFill/>
          <a:ln w="9525">
            <a:solidFill>
              <a:srgbClr val="000099"/>
            </a:solidFill>
            <a:miter lim="800000"/>
            <a:headEnd/>
            <a:tailEnd/>
          </a:ln>
        </p:spPr>
        <p:txBody>
          <a:bodyPr wrap="none">
            <a:spAutoFit/>
          </a:bodyPr>
          <a:lstStyle/>
          <a:p>
            <a:pPr eaLnBrk="0" hangingPunct="0"/>
            <a:r>
              <a:rPr lang="es-ES_tradnl" sz="2200" b="1">
                <a:latin typeface="Arial" charset="0"/>
              </a:rPr>
              <a:t>APLICACIÓN “OTROS DOMICILIOS”</a:t>
            </a:r>
          </a:p>
        </p:txBody>
      </p:sp>
      <p:sp>
        <p:nvSpPr>
          <p:cNvPr id="11" name="Text Box 3"/>
          <p:cNvSpPr txBox="1">
            <a:spLocks noChangeArrowheads="1"/>
          </p:cNvSpPr>
          <p:nvPr/>
        </p:nvSpPr>
        <p:spPr bwMode="auto">
          <a:xfrm>
            <a:off x="571472" y="1857364"/>
            <a:ext cx="3857652" cy="4143404"/>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tabLst>
                <a:tab pos="4572000" algn="l"/>
                <a:tab pos="4667250" algn="l"/>
              </a:tabLst>
              <a:defRPr/>
            </a:pPr>
            <a:endParaRPr lang="es-ES_tradnl" sz="1400" b="1" dirty="0">
              <a:solidFill>
                <a:srgbClr val="000099"/>
              </a:solidFill>
              <a:latin typeface="Arial" charset="0"/>
            </a:endParaRPr>
          </a:p>
          <a:p>
            <a:pPr>
              <a:tabLst>
                <a:tab pos="4572000" algn="l"/>
                <a:tab pos="4667250" algn="l"/>
              </a:tabLst>
              <a:defRPr/>
            </a:pPr>
            <a:endParaRPr lang="es-ES_tradnl" sz="1400" b="1" dirty="0">
              <a:solidFill>
                <a:srgbClr val="000099"/>
              </a:solidFill>
              <a:latin typeface="Arial" charset="0"/>
            </a:endParaRPr>
          </a:p>
          <a:p>
            <a:pPr>
              <a:tabLst>
                <a:tab pos="4572000" algn="l"/>
                <a:tab pos="4667250" algn="l"/>
              </a:tabLst>
              <a:defRPr/>
            </a:pPr>
            <a:r>
              <a:rPr lang="es-ES_tradnl" sz="1600" b="1" dirty="0">
                <a:solidFill>
                  <a:srgbClr val="000099"/>
                </a:solidFill>
                <a:latin typeface="Arial" charset="0"/>
              </a:rPr>
              <a:t> </a:t>
            </a:r>
            <a:endParaRPr lang="es-ES_tradnl" b="1" dirty="0">
              <a:solidFill>
                <a:srgbClr val="000099"/>
              </a:solidFill>
              <a:latin typeface="Garamond" pitchFamily="18" charset="0"/>
            </a:endParaRPr>
          </a:p>
          <a:p>
            <a:pPr algn="ctr">
              <a:tabLst>
                <a:tab pos="4572000" algn="l"/>
                <a:tab pos="4667250" algn="l"/>
              </a:tabLst>
              <a:defRPr/>
            </a:pPr>
            <a:endParaRPr lang="es-ES_tradnl" sz="100" b="1" dirty="0">
              <a:solidFill>
                <a:srgbClr val="000099"/>
              </a:solidFill>
              <a:latin typeface="Arial" charset="0"/>
            </a:endParaRPr>
          </a:p>
        </p:txBody>
      </p:sp>
      <p:sp>
        <p:nvSpPr>
          <p:cNvPr id="12" name="3 Marcador de contenido"/>
          <p:cNvSpPr txBox="1">
            <a:spLocks/>
          </p:cNvSpPr>
          <p:nvPr/>
        </p:nvSpPr>
        <p:spPr bwMode="auto">
          <a:xfrm>
            <a:off x="642938" y="1928813"/>
            <a:ext cx="3643312" cy="4071937"/>
          </a:xfrm>
          <a:prstGeom prst="rect">
            <a:avLst/>
          </a:prstGeom>
          <a:ln>
            <a:miter lim="800000"/>
            <a:headEnd/>
            <a:tailEnd/>
          </a:ln>
        </p:spPr>
        <p:txBody>
          <a:bodyPr/>
          <a:lstStyle/>
          <a:p>
            <a:pPr marL="342900" indent="-342900" algn="ctr" eaLnBrk="0" hangingPunct="0">
              <a:spcBef>
                <a:spcPct val="20000"/>
              </a:spcBef>
              <a:defRPr/>
            </a:pPr>
            <a:endParaRPr lang="es-ES" sz="1600" b="1" kern="0" dirty="0">
              <a:solidFill>
                <a:srgbClr val="000099"/>
              </a:solidFill>
              <a:latin typeface="Arial" pitchFamily="34" charset="0"/>
              <a:cs typeface="Arial" pitchFamily="34" charset="0"/>
            </a:endParaRPr>
          </a:p>
          <a:p>
            <a:pPr marL="342900" indent="-342900" algn="ctr" eaLnBrk="0" hangingPunct="0">
              <a:spcBef>
                <a:spcPct val="20000"/>
              </a:spcBef>
              <a:defRPr/>
            </a:pPr>
            <a:r>
              <a:rPr lang="es-ES" sz="1600" b="1" kern="0" dirty="0">
                <a:latin typeface="Arial" pitchFamily="34" charset="0"/>
                <a:cs typeface="Arial" pitchFamily="34" charset="0"/>
              </a:rPr>
              <a:t>Domicilios censales propios del OT</a:t>
            </a:r>
          </a:p>
          <a:p>
            <a:pPr marL="179388" indent="-179388" eaLnBrk="0" hangingPunct="0">
              <a:lnSpc>
                <a:spcPts val="2500"/>
              </a:lnSpc>
              <a:spcBef>
                <a:spcPts val="800"/>
              </a:spcBef>
              <a:buFontTx/>
              <a:buChar char="•"/>
              <a:defRPr/>
            </a:pPr>
            <a:r>
              <a:rPr lang="es-ES_tradnl" sz="2000" kern="0" dirty="0">
                <a:latin typeface="Arial" pitchFamily="34" charset="0"/>
                <a:cs typeface="Arial" pitchFamily="34" charset="0"/>
              </a:rPr>
              <a:t>Domicilio Fiscal </a:t>
            </a:r>
            <a:endParaRPr lang="es-ES" sz="2000" kern="0" dirty="0">
              <a:latin typeface="Arial" pitchFamily="34" charset="0"/>
              <a:cs typeface="Arial" pitchFamily="34" charset="0"/>
            </a:endParaRPr>
          </a:p>
          <a:p>
            <a:pPr marL="179388" indent="-179388" eaLnBrk="0" hangingPunct="0">
              <a:lnSpc>
                <a:spcPts val="2400"/>
              </a:lnSpc>
              <a:spcBef>
                <a:spcPts val="800"/>
              </a:spcBef>
              <a:buFontTx/>
              <a:buChar char="•"/>
              <a:defRPr/>
            </a:pPr>
            <a:r>
              <a:rPr lang="es-ES_tradnl" sz="2000" kern="0" dirty="0">
                <a:latin typeface="Arial" pitchFamily="34" charset="0"/>
                <a:cs typeface="Arial" pitchFamily="34" charset="0"/>
              </a:rPr>
              <a:t>Domicilio de Gestión Administrativa</a:t>
            </a:r>
            <a:endParaRPr lang="es-ES" sz="2000" kern="0" dirty="0">
              <a:latin typeface="Arial" pitchFamily="34" charset="0"/>
              <a:cs typeface="Arial" pitchFamily="34" charset="0"/>
            </a:endParaRPr>
          </a:p>
          <a:p>
            <a:pPr marL="179388" indent="-179388" eaLnBrk="0" hangingPunct="0">
              <a:lnSpc>
                <a:spcPts val="2500"/>
              </a:lnSpc>
              <a:spcBef>
                <a:spcPts val="800"/>
              </a:spcBef>
              <a:buFontTx/>
              <a:buChar char="•"/>
              <a:defRPr/>
            </a:pPr>
            <a:r>
              <a:rPr lang="es-ES_tradnl" sz="2000" kern="0" dirty="0">
                <a:latin typeface="Arial" pitchFamily="34" charset="0"/>
                <a:cs typeface="Arial" pitchFamily="34" charset="0"/>
              </a:rPr>
              <a:t>Domicilio Social </a:t>
            </a:r>
            <a:endParaRPr lang="es-ES" sz="2000" kern="0" dirty="0">
              <a:latin typeface="Arial" pitchFamily="34" charset="0"/>
              <a:cs typeface="Arial" pitchFamily="34" charset="0"/>
            </a:endParaRPr>
          </a:p>
          <a:p>
            <a:pPr marL="179388" indent="-179388" eaLnBrk="0" hangingPunct="0">
              <a:lnSpc>
                <a:spcPts val="2500"/>
              </a:lnSpc>
              <a:spcBef>
                <a:spcPts val="800"/>
              </a:spcBef>
              <a:buFontTx/>
              <a:buChar char="•"/>
              <a:defRPr/>
            </a:pPr>
            <a:r>
              <a:rPr lang="es-ES_tradnl" sz="2000" kern="0" dirty="0">
                <a:latin typeface="Arial" pitchFamily="34" charset="0"/>
                <a:cs typeface="Arial" pitchFamily="34" charset="0"/>
              </a:rPr>
              <a:t>Domicilio de Notificaciones </a:t>
            </a:r>
            <a:endParaRPr lang="es-ES" sz="2000" kern="0" dirty="0">
              <a:latin typeface="Arial" pitchFamily="34" charset="0"/>
              <a:cs typeface="Arial" pitchFamily="34" charset="0"/>
            </a:endParaRPr>
          </a:p>
          <a:p>
            <a:pPr marL="179388" indent="-179388" eaLnBrk="0" hangingPunct="0">
              <a:lnSpc>
                <a:spcPts val="2400"/>
              </a:lnSpc>
              <a:spcBef>
                <a:spcPts val="800"/>
              </a:spcBef>
              <a:buFontTx/>
              <a:buChar char="•"/>
              <a:defRPr/>
            </a:pPr>
            <a:r>
              <a:rPr lang="es-ES_tradnl" sz="2000" kern="0" dirty="0">
                <a:latin typeface="Arial" pitchFamily="34" charset="0"/>
                <a:cs typeface="Arial" pitchFamily="34" charset="0"/>
              </a:rPr>
              <a:t>Locales actividades</a:t>
            </a:r>
          </a:p>
          <a:p>
            <a:pPr marL="179388" indent="-179388" eaLnBrk="0" hangingPunct="0">
              <a:lnSpc>
                <a:spcPts val="2400"/>
              </a:lnSpc>
              <a:spcBef>
                <a:spcPts val="800"/>
              </a:spcBef>
              <a:buFontTx/>
              <a:buChar char="•"/>
              <a:defRPr/>
            </a:pPr>
            <a:r>
              <a:rPr lang="es-ES_tradnl" sz="2000" kern="0" dirty="0">
                <a:latin typeface="Arial" pitchFamily="34" charset="0"/>
                <a:cs typeface="Arial" pitchFamily="34" charset="0"/>
              </a:rPr>
              <a:t>Comunicados a efectos de notificaciones en cada procedimiento</a:t>
            </a:r>
            <a:endParaRPr lang="es-ES" sz="2000" kern="0" dirty="0">
              <a:latin typeface="Arial" pitchFamily="34" charset="0"/>
              <a:cs typeface="Arial" pitchFamily="34" charset="0"/>
            </a:endParaRPr>
          </a:p>
          <a:p>
            <a:pPr marL="342900" indent="-342900" eaLnBrk="0" hangingPunct="0">
              <a:spcBef>
                <a:spcPct val="20000"/>
              </a:spcBef>
              <a:defRPr/>
            </a:pPr>
            <a:endParaRPr lang="es-ES" sz="3200" kern="0" dirty="0">
              <a:solidFill>
                <a:srgbClr val="000099"/>
              </a:solidFill>
              <a:latin typeface="Arial" pitchFamily="34" charset="0"/>
              <a:cs typeface="Arial" pitchFamily="34" charset="0"/>
            </a:endParaRPr>
          </a:p>
        </p:txBody>
      </p:sp>
      <p:sp>
        <p:nvSpPr>
          <p:cNvPr id="15" name="Text Box 3"/>
          <p:cNvSpPr txBox="1">
            <a:spLocks noChangeArrowheads="1"/>
          </p:cNvSpPr>
          <p:nvPr/>
        </p:nvSpPr>
        <p:spPr bwMode="auto">
          <a:xfrm>
            <a:off x="4714876" y="1857364"/>
            <a:ext cx="3857652" cy="4143404"/>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defRPr/>
            </a:pPr>
            <a:endParaRPr lang="es-ES" sz="1400" dirty="0">
              <a:solidFill>
                <a:srgbClr val="000099"/>
              </a:solidFill>
              <a:latin typeface="Arial" pitchFamily="34" charset="0"/>
              <a:cs typeface="Arial" pitchFamily="34" charset="0"/>
            </a:endParaRPr>
          </a:p>
        </p:txBody>
      </p:sp>
      <p:sp>
        <p:nvSpPr>
          <p:cNvPr id="16" name="5 Marcador de contenido"/>
          <p:cNvSpPr txBox="1">
            <a:spLocks/>
          </p:cNvSpPr>
          <p:nvPr/>
        </p:nvSpPr>
        <p:spPr bwMode="auto">
          <a:xfrm>
            <a:off x="4745038" y="1928813"/>
            <a:ext cx="3756025" cy="3951287"/>
          </a:xfrm>
          <a:prstGeom prst="rect">
            <a:avLst/>
          </a:prstGeom>
          <a:ln>
            <a:miter lim="800000"/>
            <a:headEnd/>
            <a:tailEnd/>
          </a:ln>
        </p:spPr>
        <p:txBody>
          <a:bodyPr/>
          <a:lstStyle/>
          <a:p>
            <a:pPr marL="342900" indent="-342900" eaLnBrk="0" hangingPunct="0">
              <a:spcBef>
                <a:spcPct val="20000"/>
              </a:spcBef>
              <a:defRPr/>
            </a:pPr>
            <a:endParaRPr lang="es-ES" sz="1600" b="1" kern="0" dirty="0">
              <a:solidFill>
                <a:srgbClr val="000099"/>
              </a:solidFill>
              <a:latin typeface="Arial" pitchFamily="34" charset="0"/>
              <a:cs typeface="Arial" pitchFamily="34" charset="0"/>
            </a:endParaRPr>
          </a:p>
          <a:p>
            <a:pPr marL="342900" indent="-342900" algn="ctr" eaLnBrk="0" hangingPunct="0">
              <a:spcBef>
                <a:spcPct val="20000"/>
              </a:spcBef>
              <a:defRPr/>
            </a:pPr>
            <a:r>
              <a:rPr lang="es-ES" sz="1600" b="1" kern="0" dirty="0">
                <a:latin typeface="Arial" pitchFamily="34" charset="0"/>
                <a:cs typeface="Arial" pitchFamily="34" charset="0"/>
              </a:rPr>
              <a:t>Domicilios censales asociados</a:t>
            </a:r>
          </a:p>
          <a:p>
            <a:pPr marL="342900" indent="-342900" algn="ctr" eaLnBrk="0" hangingPunct="0">
              <a:spcBef>
                <a:spcPct val="20000"/>
              </a:spcBef>
              <a:defRPr/>
            </a:pPr>
            <a:endParaRPr lang="es-ES" sz="1600" b="1" kern="0" dirty="0">
              <a:latin typeface="Arial" pitchFamily="34" charset="0"/>
              <a:cs typeface="Arial" pitchFamily="34" charset="0"/>
            </a:endParaRPr>
          </a:p>
          <a:p>
            <a:pPr marL="342900" indent="-342900" eaLnBrk="0" hangingPunct="0">
              <a:spcBef>
                <a:spcPct val="20000"/>
              </a:spcBef>
              <a:buFontTx/>
              <a:buChar char="•"/>
              <a:defRPr/>
            </a:pPr>
            <a:r>
              <a:rPr lang="es-ES_tradnl" sz="2000" kern="0" dirty="0">
                <a:latin typeface="Arial" pitchFamily="34" charset="0"/>
                <a:cs typeface="Arial" pitchFamily="34" charset="0"/>
              </a:rPr>
              <a:t>Domicilio del representantes </a:t>
            </a:r>
          </a:p>
          <a:p>
            <a:pPr marL="342900" indent="-342900" eaLnBrk="0" hangingPunct="0">
              <a:spcBef>
                <a:spcPct val="20000"/>
              </a:spcBef>
              <a:buFontTx/>
              <a:buChar char="•"/>
              <a:defRPr/>
            </a:pPr>
            <a:r>
              <a:rPr lang="es-ES_tradnl" sz="2000" kern="0" dirty="0">
                <a:latin typeface="Arial" pitchFamily="34" charset="0"/>
                <a:cs typeface="Arial" pitchFamily="34" charset="0"/>
              </a:rPr>
              <a:t>Domicilios de socios, miembros o partícipes</a:t>
            </a:r>
          </a:p>
          <a:p>
            <a:pPr marL="342900" indent="-342900" eaLnBrk="0" hangingPunct="0">
              <a:spcBef>
                <a:spcPct val="20000"/>
              </a:spcBef>
              <a:buFontTx/>
              <a:buChar char="•"/>
              <a:defRPr/>
            </a:pPr>
            <a:r>
              <a:rPr lang="es-ES_tradnl" sz="2000" kern="0" dirty="0">
                <a:latin typeface="Arial" pitchFamily="34" charset="0"/>
                <a:cs typeface="Arial" pitchFamily="34" charset="0"/>
              </a:rPr>
              <a:t>Dirección electrónica</a:t>
            </a:r>
          </a:p>
          <a:p>
            <a:pPr marL="342900" indent="-342900" eaLnBrk="0" hangingPunct="0">
              <a:spcBef>
                <a:spcPct val="20000"/>
              </a:spcBef>
              <a:buFontTx/>
              <a:buChar char="•"/>
              <a:defRPr/>
            </a:pPr>
            <a:r>
              <a:rPr lang="es-ES_tradnl" sz="2000" kern="0" dirty="0">
                <a:latin typeface="Arial" pitchFamily="34" charset="0"/>
                <a:cs typeface="Arial" pitchFamily="34" charset="0"/>
              </a:rPr>
              <a:t>Sucesores</a:t>
            </a:r>
          </a:p>
          <a:p>
            <a:pPr marL="342900" indent="-342900" eaLnBrk="0" hangingPunct="0">
              <a:spcBef>
                <a:spcPct val="20000"/>
              </a:spcBef>
              <a:buFontTx/>
              <a:buChar char="•"/>
              <a:defRPr/>
            </a:pPr>
            <a:r>
              <a:rPr lang="es-ES_tradnl" sz="2000" kern="0" dirty="0">
                <a:latin typeface="Arial" pitchFamily="34" charset="0"/>
                <a:cs typeface="Arial" pitchFamily="34" charset="0"/>
              </a:rPr>
              <a:t>Liquidadores</a:t>
            </a:r>
          </a:p>
          <a:p>
            <a:pPr marL="342900" indent="-342900" eaLnBrk="0" hangingPunct="0">
              <a:spcBef>
                <a:spcPct val="20000"/>
              </a:spcBef>
              <a:buFontTx/>
              <a:buChar char="•"/>
              <a:defRPr/>
            </a:pPr>
            <a:r>
              <a:rPr lang="es-ES_tradnl" sz="2000" kern="0" dirty="0">
                <a:latin typeface="Arial" pitchFamily="34" charset="0"/>
                <a:cs typeface="Arial" pitchFamily="34" charset="0"/>
              </a:rPr>
              <a:t>Apoderados</a:t>
            </a:r>
            <a:endParaRPr lang="es-ES" sz="2000" kern="0" dirty="0">
              <a:latin typeface="Arial" pitchFamily="34" charset="0"/>
              <a:cs typeface="Arial" pitchFamily="34" charset="0"/>
            </a:endParaRPr>
          </a:p>
          <a:p>
            <a:pPr marL="342900" indent="-342900" eaLnBrk="0" hangingPunct="0">
              <a:spcBef>
                <a:spcPct val="20000"/>
              </a:spcBef>
              <a:buFontTx/>
              <a:buChar char="•"/>
              <a:defRPr/>
            </a:pPr>
            <a:endParaRPr lang="es-ES" sz="3200" kern="0" dirty="0">
              <a:solidFill>
                <a:srgbClr val="000099"/>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Line 12"/>
          <p:cNvSpPr>
            <a:spLocks noChangeShapeType="1"/>
          </p:cNvSpPr>
          <p:nvPr/>
        </p:nvSpPr>
        <p:spPr bwMode="auto">
          <a:xfrm>
            <a:off x="3452813" y="4019550"/>
            <a:ext cx="0" cy="0"/>
          </a:xfrm>
          <a:prstGeom prst="line">
            <a:avLst/>
          </a:prstGeom>
          <a:noFill/>
          <a:ln w="106363">
            <a:solidFill>
              <a:schemeClr val="accent2"/>
            </a:solidFill>
            <a:round/>
            <a:headEnd/>
            <a:tailEnd/>
          </a:ln>
        </p:spPr>
        <p:txBody>
          <a:bodyPr/>
          <a:lstStyle/>
          <a:p>
            <a:endParaRPr lang="en-US"/>
          </a:p>
        </p:txBody>
      </p:sp>
      <p:sp>
        <p:nvSpPr>
          <p:cNvPr id="34818" name="Line 13"/>
          <p:cNvSpPr>
            <a:spLocks noChangeShapeType="1"/>
          </p:cNvSpPr>
          <p:nvPr/>
        </p:nvSpPr>
        <p:spPr bwMode="auto">
          <a:xfrm>
            <a:off x="4784725" y="4148138"/>
            <a:ext cx="1588" cy="0"/>
          </a:xfrm>
          <a:prstGeom prst="line">
            <a:avLst/>
          </a:prstGeom>
          <a:noFill/>
          <a:ln w="106363">
            <a:solidFill>
              <a:schemeClr val="accent2"/>
            </a:solidFill>
            <a:round/>
            <a:headEnd/>
            <a:tailEnd/>
          </a:ln>
        </p:spPr>
        <p:txBody>
          <a:bodyPr/>
          <a:lstStyle/>
          <a:p>
            <a:endParaRPr lang="en-US"/>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sp>
        <p:nvSpPr>
          <p:cNvPr id="6" name="Rectangle 2"/>
          <p:cNvSpPr>
            <a:spLocks noChangeArrowheads="1"/>
          </p:cNvSpPr>
          <p:nvPr/>
        </p:nvSpPr>
        <p:spPr bwMode="auto">
          <a:xfrm>
            <a:off x="642910" y="571480"/>
            <a:ext cx="7896252" cy="646331"/>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El Censo de Obligados Tributarios</a:t>
            </a:r>
          </a:p>
          <a:p>
            <a:pPr algn="ctr" eaLnBrk="0" hangingPunct="0">
              <a:defRPr/>
            </a:pPr>
            <a:r>
              <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Localización. Otros domicilios</a:t>
            </a:r>
            <a:endPar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sp>
        <p:nvSpPr>
          <p:cNvPr id="7" name="Text Box 3"/>
          <p:cNvSpPr txBox="1">
            <a:spLocks noChangeArrowheads="1"/>
          </p:cNvSpPr>
          <p:nvPr/>
        </p:nvSpPr>
        <p:spPr bwMode="auto">
          <a:xfrm>
            <a:off x="928662" y="1857364"/>
            <a:ext cx="7500990" cy="314327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tabLst>
                <a:tab pos="4572000" algn="l"/>
                <a:tab pos="4667250" algn="l"/>
              </a:tabLst>
              <a:defRPr/>
            </a:pPr>
            <a:endParaRPr lang="es-ES_tradnl" sz="1400" b="1" dirty="0">
              <a:solidFill>
                <a:srgbClr val="000099"/>
              </a:solidFill>
              <a:latin typeface="Arial" charset="0"/>
            </a:endParaRPr>
          </a:p>
          <a:p>
            <a:pPr algn="ctr">
              <a:tabLst>
                <a:tab pos="4572000" algn="l"/>
                <a:tab pos="4667250" algn="l"/>
              </a:tabLst>
              <a:defRPr/>
            </a:pPr>
            <a:endParaRPr lang="es-ES_tradnl" sz="100" b="1" dirty="0">
              <a:solidFill>
                <a:srgbClr val="000099"/>
              </a:solidFill>
              <a:latin typeface="Arial" charset="0"/>
            </a:endParaRPr>
          </a:p>
        </p:txBody>
      </p:sp>
      <p:sp>
        <p:nvSpPr>
          <p:cNvPr id="10" name="5 Marcador de contenido"/>
          <p:cNvSpPr txBox="1">
            <a:spLocks/>
          </p:cNvSpPr>
          <p:nvPr/>
        </p:nvSpPr>
        <p:spPr bwMode="auto">
          <a:xfrm>
            <a:off x="928688" y="1928813"/>
            <a:ext cx="6929437" cy="2928937"/>
          </a:xfrm>
          <a:prstGeom prst="rect">
            <a:avLst/>
          </a:prstGeom>
          <a:ln>
            <a:miter lim="800000"/>
            <a:headEnd/>
            <a:tailEnd/>
          </a:ln>
        </p:spPr>
        <p:txBody>
          <a:bodyPr/>
          <a:lstStyle/>
          <a:p>
            <a:pPr marL="342900" indent="-342900" algn="ctr" eaLnBrk="0" hangingPunct="0">
              <a:spcBef>
                <a:spcPct val="20000"/>
              </a:spcBef>
              <a:defRPr/>
            </a:pPr>
            <a:r>
              <a:rPr lang="es-ES" sz="2000" b="1" kern="0" dirty="0">
                <a:latin typeface="Arial" pitchFamily="34" charset="0"/>
                <a:cs typeface="Arial" pitchFamily="34" charset="0"/>
              </a:rPr>
              <a:t>Domicilios no procedentes de la declaración censal</a:t>
            </a:r>
          </a:p>
          <a:p>
            <a:pPr marL="342900" indent="-342900" algn="ctr" eaLnBrk="0" hangingPunct="0">
              <a:spcBef>
                <a:spcPct val="20000"/>
              </a:spcBef>
              <a:defRPr/>
            </a:pPr>
            <a:endParaRPr lang="es-ES" sz="2000" b="1" kern="0" dirty="0">
              <a:latin typeface="Arial" pitchFamily="34" charset="0"/>
              <a:cs typeface="Arial" pitchFamily="34" charset="0"/>
            </a:endParaRPr>
          </a:p>
          <a:p>
            <a:pPr marL="179388" indent="-179388" eaLnBrk="0" hangingPunct="0">
              <a:spcBef>
                <a:spcPts val="600"/>
              </a:spcBef>
              <a:buFontTx/>
              <a:buChar char="•"/>
              <a:defRPr/>
            </a:pPr>
            <a:r>
              <a:rPr lang="es-ES_tradnl" sz="2000" kern="0" dirty="0">
                <a:latin typeface="Arial" pitchFamily="34" charset="0"/>
                <a:cs typeface="Arial" pitchFamily="34" charset="0"/>
              </a:rPr>
              <a:t>Declarado en IRPF  </a:t>
            </a:r>
          </a:p>
          <a:p>
            <a:pPr marL="179388" indent="-179388" eaLnBrk="0" hangingPunct="0">
              <a:spcBef>
                <a:spcPts val="600"/>
              </a:spcBef>
              <a:buFontTx/>
              <a:buChar char="•"/>
              <a:defRPr/>
            </a:pPr>
            <a:r>
              <a:rPr lang="es-ES_tradnl" sz="2000" kern="0" dirty="0">
                <a:latin typeface="Arial" pitchFamily="34" charset="0"/>
                <a:cs typeface="Arial" pitchFamily="34" charset="0"/>
              </a:rPr>
              <a:t>Padrón municipal (INE)</a:t>
            </a:r>
            <a:endParaRPr lang="es-ES" sz="2000" kern="0" dirty="0">
              <a:latin typeface="Arial" pitchFamily="34" charset="0"/>
              <a:cs typeface="Arial" pitchFamily="34" charset="0"/>
            </a:endParaRPr>
          </a:p>
          <a:p>
            <a:pPr marL="179388" indent="-179388" eaLnBrk="0" hangingPunct="0">
              <a:spcBef>
                <a:spcPts val="600"/>
              </a:spcBef>
              <a:buFontTx/>
              <a:buChar char="•"/>
              <a:defRPr/>
            </a:pPr>
            <a:r>
              <a:rPr lang="es-ES_tradnl" sz="2000" kern="0" dirty="0">
                <a:latin typeface="Arial" pitchFamily="34" charset="0"/>
                <a:cs typeface="Arial" pitchFamily="34" charset="0"/>
              </a:rPr>
              <a:t>Seguridad Social.</a:t>
            </a:r>
            <a:endParaRPr lang="es-ES" sz="2000" kern="0" dirty="0">
              <a:latin typeface="Arial" pitchFamily="34" charset="0"/>
              <a:cs typeface="Arial" pitchFamily="34" charset="0"/>
            </a:endParaRPr>
          </a:p>
          <a:p>
            <a:pPr marL="179388" indent="-179388" eaLnBrk="0" hangingPunct="0">
              <a:spcBef>
                <a:spcPts val="600"/>
              </a:spcBef>
              <a:buFontTx/>
              <a:buChar char="•"/>
              <a:defRPr/>
            </a:pPr>
            <a:r>
              <a:rPr lang="es-ES_tradnl" sz="2000" kern="0" dirty="0">
                <a:latin typeface="Arial" pitchFamily="34" charset="0"/>
                <a:cs typeface="Arial" pitchFamily="34" charset="0"/>
              </a:rPr>
              <a:t>Buzón electrónico o apartado de correos</a:t>
            </a:r>
          </a:p>
          <a:p>
            <a:pPr marL="179388" indent="-179388" eaLnBrk="0" hangingPunct="0">
              <a:spcBef>
                <a:spcPts val="600"/>
              </a:spcBef>
              <a:buFontTx/>
              <a:buChar char="•"/>
              <a:defRPr/>
            </a:pPr>
            <a:r>
              <a:rPr lang="es-ES_tradnl" sz="2000" kern="0" dirty="0">
                <a:latin typeface="Arial" pitchFamily="34" charset="0"/>
                <a:cs typeface="Arial" pitchFamily="34" charset="0"/>
              </a:rPr>
              <a:t>Domicilio obtenidos en visitas u otras actuaciones</a:t>
            </a:r>
          </a:p>
          <a:p>
            <a:pPr marL="179388" indent="-179388" eaLnBrk="0" hangingPunct="0">
              <a:spcBef>
                <a:spcPts val="600"/>
              </a:spcBef>
              <a:defRPr/>
            </a:pPr>
            <a:endParaRPr lang="es-ES_tradnl" sz="2000" kern="0" dirty="0">
              <a:latin typeface="Arial" pitchFamily="34" charset="0"/>
              <a:cs typeface="Arial" pitchFamily="34" charset="0"/>
            </a:endParaRPr>
          </a:p>
          <a:p>
            <a:pPr marL="179388" indent="-179388" eaLnBrk="0" hangingPunct="0">
              <a:spcBef>
                <a:spcPts val="600"/>
              </a:spcBef>
              <a:defRPr/>
            </a:pPr>
            <a:endParaRPr lang="es-ES" sz="3200" kern="0" dirty="0">
              <a:solidFill>
                <a:srgbClr val="000099"/>
              </a:solidFill>
              <a:latin typeface="Arial" pitchFamily="34" charset="0"/>
              <a:cs typeface="Arial" pitchFamily="34" charset="0"/>
            </a:endParaRPr>
          </a:p>
        </p:txBody>
      </p:sp>
      <p:sp>
        <p:nvSpPr>
          <p:cNvPr id="34825" name="Text Box 3"/>
          <p:cNvSpPr txBox="1">
            <a:spLocks noChangeArrowheads="1"/>
          </p:cNvSpPr>
          <p:nvPr/>
        </p:nvSpPr>
        <p:spPr bwMode="auto">
          <a:xfrm>
            <a:off x="2063750" y="1285875"/>
            <a:ext cx="5138738" cy="430213"/>
          </a:xfrm>
          <a:prstGeom prst="rect">
            <a:avLst/>
          </a:prstGeom>
          <a:noFill/>
          <a:ln w="9525">
            <a:solidFill>
              <a:srgbClr val="000099"/>
            </a:solidFill>
            <a:miter lim="800000"/>
            <a:headEnd/>
            <a:tailEnd/>
          </a:ln>
        </p:spPr>
        <p:txBody>
          <a:bodyPr wrap="none">
            <a:spAutoFit/>
          </a:bodyPr>
          <a:lstStyle/>
          <a:p>
            <a:pPr algn="ctr" eaLnBrk="0" hangingPunct="0"/>
            <a:r>
              <a:rPr lang="es-ES_tradnl" sz="2200" b="1">
                <a:latin typeface="Arial" charset="0"/>
              </a:rPr>
              <a:t>APLICACIÓN  “OTROS DOMICILIOS”</a:t>
            </a:r>
          </a:p>
        </p:txBody>
      </p:sp>
      <p:sp>
        <p:nvSpPr>
          <p:cNvPr id="12" name="11 Rectángulo"/>
          <p:cNvSpPr/>
          <p:nvPr/>
        </p:nvSpPr>
        <p:spPr>
          <a:xfrm>
            <a:off x="2286000" y="5072063"/>
            <a:ext cx="4572000" cy="830262"/>
          </a:xfrm>
          <a:prstGeom prst="rect">
            <a:avLst/>
          </a:prstGeom>
        </p:spPr>
        <p:txBody>
          <a:bodyPr>
            <a:spAutoFit/>
          </a:bodyPr>
          <a:lstStyle/>
          <a:p>
            <a:pPr marL="179388" indent="-179388" algn="ctr" eaLnBrk="0" hangingPunct="0">
              <a:spcBef>
                <a:spcPts val="600"/>
              </a:spcBef>
              <a:defRPr/>
            </a:pPr>
            <a:r>
              <a:rPr lang="es-ES_tradnl" b="1" kern="0" dirty="0">
                <a:latin typeface="Arial" pitchFamily="34" charset="0"/>
                <a:cs typeface="Arial" pitchFamily="34" charset="0"/>
              </a:rPr>
              <a:t>NOVEDAD:  Último domicilio notificado</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Line 12"/>
          <p:cNvSpPr>
            <a:spLocks noChangeShapeType="1"/>
          </p:cNvSpPr>
          <p:nvPr/>
        </p:nvSpPr>
        <p:spPr bwMode="auto">
          <a:xfrm>
            <a:off x="3452813" y="4019550"/>
            <a:ext cx="0" cy="0"/>
          </a:xfrm>
          <a:prstGeom prst="line">
            <a:avLst/>
          </a:prstGeom>
          <a:noFill/>
          <a:ln w="106363">
            <a:solidFill>
              <a:schemeClr val="accent2"/>
            </a:solidFill>
            <a:round/>
            <a:headEnd/>
            <a:tailEnd/>
          </a:ln>
        </p:spPr>
        <p:txBody>
          <a:bodyPr/>
          <a:lstStyle/>
          <a:p>
            <a:endParaRPr lang="en-US"/>
          </a:p>
        </p:txBody>
      </p:sp>
      <p:sp>
        <p:nvSpPr>
          <p:cNvPr id="35842" name="Line 13"/>
          <p:cNvSpPr>
            <a:spLocks noChangeShapeType="1"/>
          </p:cNvSpPr>
          <p:nvPr/>
        </p:nvSpPr>
        <p:spPr bwMode="auto">
          <a:xfrm>
            <a:off x="4784725" y="4148138"/>
            <a:ext cx="1588" cy="0"/>
          </a:xfrm>
          <a:prstGeom prst="line">
            <a:avLst/>
          </a:prstGeom>
          <a:noFill/>
          <a:ln w="106363">
            <a:solidFill>
              <a:schemeClr val="accent2"/>
            </a:solidFill>
            <a:round/>
            <a:headEnd/>
            <a:tailEnd/>
          </a:ln>
        </p:spPr>
        <p:txBody>
          <a:bodyPr/>
          <a:lstStyle/>
          <a:p>
            <a:endParaRPr lang="en-US"/>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sp>
        <p:nvSpPr>
          <p:cNvPr id="6" name="Rectangle 2"/>
          <p:cNvSpPr>
            <a:spLocks noChangeArrowheads="1"/>
          </p:cNvSpPr>
          <p:nvPr/>
        </p:nvSpPr>
        <p:spPr bwMode="auto">
          <a:xfrm>
            <a:off x="642910" y="571480"/>
            <a:ext cx="7896252" cy="646331"/>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El Censo de Obligados Tributarios</a:t>
            </a:r>
          </a:p>
          <a:p>
            <a:pPr algn="ctr" eaLnBrk="0" hangingPunct="0">
              <a:defRPr/>
            </a:pPr>
            <a:r>
              <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Localización. Otros domicilios</a:t>
            </a:r>
            <a:endPar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sp>
        <p:nvSpPr>
          <p:cNvPr id="7" name="Text Box 3"/>
          <p:cNvSpPr txBox="1">
            <a:spLocks noChangeArrowheads="1"/>
          </p:cNvSpPr>
          <p:nvPr/>
        </p:nvSpPr>
        <p:spPr bwMode="auto">
          <a:xfrm>
            <a:off x="785786" y="1857364"/>
            <a:ext cx="7643866" cy="4357718"/>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tabLst>
                <a:tab pos="4572000" algn="l"/>
                <a:tab pos="4667250" algn="l"/>
              </a:tabLst>
              <a:defRPr/>
            </a:pPr>
            <a:endParaRPr lang="es-ES_tradnl" sz="1400" b="1" dirty="0">
              <a:solidFill>
                <a:srgbClr val="000099"/>
              </a:solidFill>
              <a:latin typeface="Arial" charset="0"/>
            </a:endParaRPr>
          </a:p>
          <a:p>
            <a:pPr algn="ctr">
              <a:tabLst>
                <a:tab pos="4572000" algn="l"/>
                <a:tab pos="4667250" algn="l"/>
              </a:tabLst>
              <a:defRPr/>
            </a:pPr>
            <a:endParaRPr lang="es-ES_tradnl" sz="100" b="1" dirty="0">
              <a:solidFill>
                <a:srgbClr val="000099"/>
              </a:solidFill>
              <a:latin typeface="Arial" charset="0"/>
            </a:endParaRPr>
          </a:p>
        </p:txBody>
      </p:sp>
      <p:sp>
        <p:nvSpPr>
          <p:cNvPr id="10" name="5 Marcador de contenido"/>
          <p:cNvSpPr txBox="1">
            <a:spLocks/>
          </p:cNvSpPr>
          <p:nvPr/>
        </p:nvSpPr>
        <p:spPr bwMode="auto">
          <a:xfrm>
            <a:off x="928688" y="1928813"/>
            <a:ext cx="7286625" cy="4214812"/>
          </a:xfrm>
          <a:prstGeom prst="rect">
            <a:avLst/>
          </a:prstGeom>
          <a:ln>
            <a:miter lim="800000"/>
            <a:headEnd/>
            <a:tailEnd/>
          </a:ln>
        </p:spPr>
        <p:txBody>
          <a:bodyPr/>
          <a:lstStyle/>
          <a:p>
            <a:pPr algn="just">
              <a:lnSpc>
                <a:spcPts val="2400"/>
              </a:lnSpc>
              <a:spcBef>
                <a:spcPts val="1200"/>
              </a:spcBef>
              <a:defRPr/>
            </a:pPr>
            <a:r>
              <a:rPr lang="es-ES_tradnl" dirty="0">
                <a:latin typeface="Arial" pitchFamily="34" charset="0"/>
                <a:cs typeface="Arial" pitchFamily="34" charset="0"/>
              </a:rPr>
              <a:t>Se califica a un obligado tributario como ilocalizable si concurren los siguientes supuestos:</a:t>
            </a:r>
            <a:endParaRPr lang="es-ES_tradnl" sz="2200" dirty="0">
              <a:latin typeface="Arial" pitchFamily="34" charset="0"/>
              <a:cs typeface="Arial" pitchFamily="34" charset="0"/>
            </a:endParaRPr>
          </a:p>
          <a:p>
            <a:pPr marL="490538" lvl="1" indent="-288925" algn="just">
              <a:lnSpc>
                <a:spcPts val="2400"/>
              </a:lnSpc>
              <a:spcBef>
                <a:spcPts val="1200"/>
              </a:spcBef>
              <a:buFontTx/>
              <a:buChar char="•"/>
              <a:defRPr/>
            </a:pPr>
            <a:r>
              <a:rPr lang="es-ES_tradnl" sz="2200" dirty="0">
                <a:latin typeface="Arial" pitchFamily="34" charset="0"/>
                <a:cs typeface="Arial" pitchFamily="34" charset="0"/>
              </a:rPr>
              <a:t>Han sido infructuosos los intentos de notificación en el domicilio fiscal del obligado tributario o representante</a:t>
            </a:r>
          </a:p>
          <a:p>
            <a:pPr marL="490538" lvl="1" indent="-288925" algn="just">
              <a:lnSpc>
                <a:spcPts val="2400"/>
              </a:lnSpc>
              <a:spcBef>
                <a:spcPts val="1200"/>
              </a:spcBef>
              <a:buFontTx/>
              <a:buChar char="•"/>
              <a:defRPr/>
            </a:pPr>
            <a:r>
              <a:rPr lang="es-ES_tradnl" sz="2200" dirty="0">
                <a:latin typeface="Arial" pitchFamily="34" charset="0"/>
                <a:cs typeface="Arial" pitchFamily="34" charset="0"/>
              </a:rPr>
              <a:t>No se conocen otros domicilios, o existiendo, se reexpiden las notificaciones y son igualmente fallidas</a:t>
            </a:r>
          </a:p>
          <a:p>
            <a:pPr marL="490538" lvl="1" indent="-288925" algn="just">
              <a:lnSpc>
                <a:spcPts val="2400"/>
              </a:lnSpc>
              <a:spcBef>
                <a:spcPts val="1200"/>
              </a:spcBef>
              <a:buFontTx/>
              <a:buChar char="•"/>
              <a:defRPr/>
            </a:pPr>
            <a:r>
              <a:rPr lang="es-ES_tradnl" sz="2200" dirty="0">
                <a:latin typeface="Arial" pitchFamily="34" charset="0"/>
                <a:cs typeface="Arial" pitchFamily="34" charset="0"/>
              </a:rPr>
              <a:t>Los acuses de recibo señalan “desconocido” o “domicilio incorrecto”</a:t>
            </a:r>
          </a:p>
          <a:p>
            <a:pPr marL="490538" lvl="1" indent="-288925" algn="just">
              <a:lnSpc>
                <a:spcPts val="2400"/>
              </a:lnSpc>
              <a:spcBef>
                <a:spcPts val="1200"/>
              </a:spcBef>
              <a:buFontTx/>
              <a:buChar char="•"/>
              <a:defRPr/>
            </a:pPr>
            <a:r>
              <a:rPr lang="es-ES_tradnl" sz="2200" dirty="0">
                <a:latin typeface="Arial" pitchFamily="34" charset="0"/>
                <a:cs typeface="Arial" pitchFamily="34" charset="0"/>
              </a:rPr>
              <a:t>No suscrito en notificaciones telemáticas</a:t>
            </a:r>
            <a:endParaRPr lang="es-ES" sz="2000" b="1" kern="0" dirty="0">
              <a:latin typeface="Arial" pitchFamily="34" charset="0"/>
              <a:cs typeface="Arial" pitchFamily="34" charset="0"/>
            </a:endParaRPr>
          </a:p>
          <a:p>
            <a:pPr marL="342900" indent="-342900" algn="ctr" eaLnBrk="0" hangingPunct="0">
              <a:spcBef>
                <a:spcPct val="20000"/>
              </a:spcBef>
              <a:defRPr/>
            </a:pPr>
            <a:endParaRPr lang="es-ES" sz="2000" b="1" kern="0" dirty="0">
              <a:latin typeface="Arial" pitchFamily="34" charset="0"/>
              <a:cs typeface="Arial" pitchFamily="34" charset="0"/>
            </a:endParaRPr>
          </a:p>
          <a:p>
            <a:pPr marL="179388" indent="-179388" eaLnBrk="0" hangingPunct="0">
              <a:spcBef>
                <a:spcPts val="600"/>
              </a:spcBef>
              <a:defRPr/>
            </a:pPr>
            <a:endParaRPr lang="es-ES_tradnl" sz="2000" kern="0" dirty="0">
              <a:latin typeface="Arial" pitchFamily="34" charset="0"/>
              <a:cs typeface="Arial" pitchFamily="34" charset="0"/>
            </a:endParaRPr>
          </a:p>
          <a:p>
            <a:pPr marL="179388" indent="-179388" eaLnBrk="0" hangingPunct="0">
              <a:spcBef>
                <a:spcPts val="600"/>
              </a:spcBef>
              <a:defRPr/>
            </a:pPr>
            <a:endParaRPr lang="es-ES" sz="3200" kern="0" dirty="0">
              <a:solidFill>
                <a:srgbClr val="000099"/>
              </a:solidFill>
              <a:latin typeface="Arial" pitchFamily="34" charset="0"/>
              <a:cs typeface="Arial" pitchFamily="34" charset="0"/>
            </a:endParaRPr>
          </a:p>
        </p:txBody>
      </p:sp>
      <p:sp>
        <p:nvSpPr>
          <p:cNvPr id="35849" name="Text Box 3"/>
          <p:cNvSpPr txBox="1">
            <a:spLocks noChangeArrowheads="1"/>
          </p:cNvSpPr>
          <p:nvPr/>
        </p:nvSpPr>
        <p:spPr bwMode="auto">
          <a:xfrm>
            <a:off x="2063750" y="1285875"/>
            <a:ext cx="5138738" cy="430213"/>
          </a:xfrm>
          <a:prstGeom prst="rect">
            <a:avLst/>
          </a:prstGeom>
          <a:noFill/>
          <a:ln w="9525">
            <a:solidFill>
              <a:srgbClr val="000099"/>
            </a:solidFill>
            <a:miter lim="800000"/>
            <a:headEnd/>
            <a:tailEnd/>
          </a:ln>
        </p:spPr>
        <p:txBody>
          <a:bodyPr wrap="none">
            <a:spAutoFit/>
          </a:bodyPr>
          <a:lstStyle/>
          <a:p>
            <a:pPr algn="ctr" eaLnBrk="0" hangingPunct="0"/>
            <a:r>
              <a:rPr lang="es-ES_tradnl" sz="2200" b="1">
                <a:latin typeface="Arial" charset="0"/>
              </a:rPr>
              <a:t>APLICACIÓN  “OTROS DOMICILIOS”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Line 12"/>
          <p:cNvSpPr>
            <a:spLocks noChangeShapeType="1"/>
          </p:cNvSpPr>
          <p:nvPr/>
        </p:nvSpPr>
        <p:spPr bwMode="auto">
          <a:xfrm>
            <a:off x="3452813" y="4019550"/>
            <a:ext cx="0" cy="0"/>
          </a:xfrm>
          <a:prstGeom prst="line">
            <a:avLst/>
          </a:prstGeom>
          <a:noFill/>
          <a:ln w="106363">
            <a:solidFill>
              <a:schemeClr val="accent2"/>
            </a:solidFill>
            <a:round/>
            <a:headEnd/>
            <a:tailEnd/>
          </a:ln>
        </p:spPr>
        <p:txBody>
          <a:bodyPr/>
          <a:lstStyle/>
          <a:p>
            <a:endParaRPr lang="en-US"/>
          </a:p>
        </p:txBody>
      </p:sp>
      <p:sp>
        <p:nvSpPr>
          <p:cNvPr id="18434" name="Line 13"/>
          <p:cNvSpPr>
            <a:spLocks noChangeShapeType="1"/>
          </p:cNvSpPr>
          <p:nvPr/>
        </p:nvSpPr>
        <p:spPr bwMode="auto">
          <a:xfrm>
            <a:off x="4784725" y="4148138"/>
            <a:ext cx="1588" cy="0"/>
          </a:xfrm>
          <a:prstGeom prst="line">
            <a:avLst/>
          </a:prstGeom>
          <a:noFill/>
          <a:ln w="106363">
            <a:solidFill>
              <a:schemeClr val="accent2"/>
            </a:solidFill>
            <a:round/>
            <a:headEnd/>
            <a:tailEnd/>
          </a:ln>
        </p:spPr>
        <p:txBody>
          <a:bodyPr/>
          <a:lstStyle/>
          <a:p>
            <a:endParaRPr lang="en-US"/>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sp>
        <p:nvSpPr>
          <p:cNvPr id="5" name="Text Box 3"/>
          <p:cNvSpPr txBox="1">
            <a:spLocks noChangeArrowheads="1"/>
          </p:cNvSpPr>
          <p:nvPr/>
        </p:nvSpPr>
        <p:spPr bwMode="auto">
          <a:xfrm>
            <a:off x="500034" y="857232"/>
            <a:ext cx="8104216" cy="5429288"/>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marL="490538" indent="-403225" algn="just">
              <a:lnSpc>
                <a:spcPts val="2500"/>
              </a:lnSpc>
              <a:spcBef>
                <a:spcPts val="1400"/>
              </a:spcBef>
              <a:buFont typeface="Wingdings" pitchFamily="2" charset="2"/>
              <a:buChar char="Ø"/>
              <a:defRPr/>
            </a:pPr>
            <a:r>
              <a:rPr lang="es-ES" b="1" dirty="0">
                <a:solidFill>
                  <a:schemeClr val="tx1"/>
                </a:solidFill>
                <a:latin typeface="Arial" pitchFamily="34" charset="0"/>
                <a:cs typeface="Arial" pitchFamily="34" charset="0"/>
              </a:rPr>
              <a:t>ARGENTINA</a:t>
            </a:r>
          </a:p>
          <a:p>
            <a:pPr marL="490538" indent="-403225" algn="just">
              <a:lnSpc>
                <a:spcPts val="2500"/>
              </a:lnSpc>
              <a:spcBef>
                <a:spcPts val="1400"/>
              </a:spcBef>
              <a:buFont typeface="Wingdings" pitchFamily="2" charset="2"/>
              <a:buChar char="Ø"/>
              <a:defRPr/>
            </a:pPr>
            <a:r>
              <a:rPr lang="es-ES" b="1" dirty="0">
                <a:solidFill>
                  <a:schemeClr val="tx1"/>
                </a:solidFill>
                <a:latin typeface="Arial" pitchFamily="34" charset="0"/>
                <a:cs typeface="Arial" pitchFamily="34" charset="0"/>
              </a:rPr>
              <a:t>BOLIVIA</a:t>
            </a:r>
          </a:p>
          <a:p>
            <a:pPr marL="490538" indent="-403225" algn="just">
              <a:lnSpc>
                <a:spcPts val="2500"/>
              </a:lnSpc>
              <a:spcBef>
                <a:spcPts val="1400"/>
              </a:spcBef>
              <a:buFont typeface="Wingdings" pitchFamily="2" charset="2"/>
              <a:buChar char="Ø"/>
              <a:defRPr/>
            </a:pPr>
            <a:r>
              <a:rPr lang="es-ES" b="1" dirty="0">
                <a:solidFill>
                  <a:schemeClr val="tx1"/>
                </a:solidFill>
                <a:latin typeface="Arial" pitchFamily="34" charset="0"/>
                <a:cs typeface="Arial" pitchFamily="34" charset="0"/>
              </a:rPr>
              <a:t>COLOMBIA</a:t>
            </a:r>
          </a:p>
          <a:p>
            <a:pPr marL="490538" indent="-403225" algn="just">
              <a:lnSpc>
                <a:spcPts val="2500"/>
              </a:lnSpc>
              <a:spcBef>
                <a:spcPts val="1400"/>
              </a:spcBef>
              <a:buFont typeface="Wingdings" pitchFamily="2" charset="2"/>
              <a:buChar char="Ø"/>
              <a:defRPr/>
            </a:pPr>
            <a:r>
              <a:rPr lang="es-ES" b="1" dirty="0">
                <a:solidFill>
                  <a:schemeClr val="tx1"/>
                </a:solidFill>
                <a:latin typeface="Arial" pitchFamily="34" charset="0"/>
                <a:cs typeface="Arial" pitchFamily="34" charset="0"/>
              </a:rPr>
              <a:t>COSTA RICA</a:t>
            </a:r>
          </a:p>
          <a:p>
            <a:pPr marL="490538" indent="-403225" algn="just">
              <a:lnSpc>
                <a:spcPts val="2500"/>
              </a:lnSpc>
              <a:spcBef>
                <a:spcPts val="1400"/>
              </a:spcBef>
              <a:buFont typeface="Wingdings" pitchFamily="2" charset="2"/>
              <a:buChar char="Ø"/>
              <a:defRPr/>
            </a:pPr>
            <a:r>
              <a:rPr lang="es-ES" b="1" dirty="0">
                <a:solidFill>
                  <a:schemeClr val="tx1"/>
                </a:solidFill>
                <a:latin typeface="Arial" pitchFamily="34" charset="0"/>
                <a:cs typeface="Arial" pitchFamily="34" charset="0"/>
              </a:rPr>
              <a:t>ECUADOR</a:t>
            </a:r>
          </a:p>
          <a:p>
            <a:pPr marL="490538" indent="-403225" algn="just">
              <a:lnSpc>
                <a:spcPts val="2500"/>
              </a:lnSpc>
              <a:spcBef>
                <a:spcPts val="1400"/>
              </a:spcBef>
              <a:buFont typeface="Wingdings" pitchFamily="2" charset="2"/>
              <a:buChar char="Ø"/>
              <a:defRPr/>
            </a:pPr>
            <a:r>
              <a:rPr lang="es-ES" b="1" dirty="0">
                <a:solidFill>
                  <a:schemeClr val="tx1"/>
                </a:solidFill>
                <a:latin typeface="Arial" pitchFamily="34" charset="0"/>
                <a:cs typeface="Arial" pitchFamily="34" charset="0"/>
              </a:rPr>
              <a:t>EL SALVADOR</a:t>
            </a:r>
          </a:p>
          <a:p>
            <a:pPr marL="490538" indent="-403225" algn="just">
              <a:lnSpc>
                <a:spcPts val="2500"/>
              </a:lnSpc>
              <a:spcBef>
                <a:spcPts val="1400"/>
              </a:spcBef>
              <a:buFont typeface="Wingdings" pitchFamily="2" charset="2"/>
              <a:buChar char="Ø"/>
              <a:defRPr/>
            </a:pPr>
            <a:r>
              <a:rPr lang="es-ES" b="1" dirty="0">
                <a:solidFill>
                  <a:schemeClr val="tx1"/>
                </a:solidFill>
                <a:latin typeface="Arial" pitchFamily="34" charset="0"/>
                <a:cs typeface="Arial" pitchFamily="34" charset="0"/>
              </a:rPr>
              <a:t>GUATEMALA</a:t>
            </a:r>
          </a:p>
          <a:p>
            <a:pPr marL="490538" indent="-403225" algn="just">
              <a:lnSpc>
                <a:spcPts val="2500"/>
              </a:lnSpc>
              <a:spcBef>
                <a:spcPts val="1400"/>
              </a:spcBef>
              <a:buFont typeface="Wingdings" pitchFamily="2" charset="2"/>
              <a:buChar char="Ø"/>
              <a:defRPr/>
            </a:pPr>
            <a:r>
              <a:rPr lang="es-ES" b="1" dirty="0">
                <a:solidFill>
                  <a:schemeClr val="tx1"/>
                </a:solidFill>
                <a:latin typeface="Arial" pitchFamily="34" charset="0"/>
                <a:cs typeface="Arial" pitchFamily="34" charset="0"/>
              </a:rPr>
              <a:t>MÉJICO</a:t>
            </a:r>
          </a:p>
          <a:p>
            <a:pPr marL="490538" indent="-403225" algn="just">
              <a:lnSpc>
                <a:spcPts val="2500"/>
              </a:lnSpc>
              <a:spcBef>
                <a:spcPts val="1400"/>
              </a:spcBef>
              <a:buFont typeface="Wingdings" pitchFamily="2" charset="2"/>
              <a:buChar char="Ø"/>
              <a:defRPr/>
            </a:pPr>
            <a:r>
              <a:rPr lang="es-ES" b="1" dirty="0">
                <a:solidFill>
                  <a:schemeClr val="tx1"/>
                </a:solidFill>
                <a:latin typeface="Arial" pitchFamily="34" charset="0"/>
                <a:cs typeface="Arial" pitchFamily="34" charset="0"/>
              </a:rPr>
              <a:t>PARAGUAY</a:t>
            </a:r>
          </a:p>
          <a:p>
            <a:pPr marL="490538" indent="-403225" algn="just">
              <a:lnSpc>
                <a:spcPts val="2500"/>
              </a:lnSpc>
              <a:spcBef>
                <a:spcPts val="1400"/>
              </a:spcBef>
              <a:buFont typeface="Wingdings" pitchFamily="2" charset="2"/>
              <a:buChar char="Ø"/>
              <a:defRPr/>
            </a:pPr>
            <a:r>
              <a:rPr lang="es-ES" b="1" dirty="0">
                <a:solidFill>
                  <a:schemeClr val="tx1"/>
                </a:solidFill>
                <a:latin typeface="Arial" pitchFamily="34" charset="0"/>
                <a:cs typeface="Arial" pitchFamily="34" charset="0"/>
              </a:rPr>
              <a:t>PERU</a:t>
            </a:r>
          </a:p>
          <a:p>
            <a:pPr marL="490538" indent="-403225" algn="just">
              <a:lnSpc>
                <a:spcPts val="2500"/>
              </a:lnSpc>
              <a:spcBef>
                <a:spcPts val="1400"/>
              </a:spcBef>
              <a:buFont typeface="Wingdings" pitchFamily="2" charset="2"/>
              <a:buChar char="Ø"/>
              <a:defRPr/>
            </a:pPr>
            <a:r>
              <a:rPr lang="es-ES" b="1" dirty="0">
                <a:solidFill>
                  <a:schemeClr val="tx1"/>
                </a:solidFill>
                <a:latin typeface="Arial" pitchFamily="34" charset="0"/>
                <a:cs typeface="Arial" pitchFamily="34" charset="0"/>
              </a:rPr>
              <a:t>URUGUAY</a:t>
            </a:r>
          </a:p>
        </p:txBody>
      </p:sp>
      <p:sp>
        <p:nvSpPr>
          <p:cNvPr id="6" name="Rectangle 2"/>
          <p:cNvSpPr>
            <a:spLocks noChangeArrowheads="1"/>
          </p:cNvSpPr>
          <p:nvPr/>
        </p:nvSpPr>
        <p:spPr bwMode="auto">
          <a:xfrm>
            <a:off x="642910" y="357166"/>
            <a:ext cx="7896252" cy="36933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Orden de intervención</a:t>
            </a:r>
            <a:endPar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Line 12"/>
          <p:cNvSpPr>
            <a:spLocks noChangeShapeType="1"/>
          </p:cNvSpPr>
          <p:nvPr/>
        </p:nvSpPr>
        <p:spPr bwMode="auto">
          <a:xfrm>
            <a:off x="3452813" y="4019550"/>
            <a:ext cx="0" cy="0"/>
          </a:xfrm>
          <a:prstGeom prst="line">
            <a:avLst/>
          </a:prstGeom>
          <a:noFill/>
          <a:ln w="106363">
            <a:solidFill>
              <a:schemeClr val="accent2"/>
            </a:solidFill>
            <a:round/>
            <a:headEnd/>
            <a:tailEnd/>
          </a:ln>
        </p:spPr>
        <p:txBody>
          <a:bodyPr/>
          <a:lstStyle/>
          <a:p>
            <a:endParaRPr lang="en-US"/>
          </a:p>
        </p:txBody>
      </p:sp>
      <p:sp>
        <p:nvSpPr>
          <p:cNvPr id="36866" name="Line 13"/>
          <p:cNvSpPr>
            <a:spLocks noChangeShapeType="1"/>
          </p:cNvSpPr>
          <p:nvPr/>
        </p:nvSpPr>
        <p:spPr bwMode="auto">
          <a:xfrm>
            <a:off x="4784725" y="4148138"/>
            <a:ext cx="1588" cy="0"/>
          </a:xfrm>
          <a:prstGeom prst="line">
            <a:avLst/>
          </a:prstGeom>
          <a:noFill/>
          <a:ln w="106363">
            <a:solidFill>
              <a:schemeClr val="accent2"/>
            </a:solidFill>
            <a:round/>
            <a:headEnd/>
            <a:tailEnd/>
          </a:ln>
        </p:spPr>
        <p:txBody>
          <a:bodyPr/>
          <a:lstStyle/>
          <a:p>
            <a:endParaRPr lang="en-US"/>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sp>
        <p:nvSpPr>
          <p:cNvPr id="8" name="Rectangle 3"/>
          <p:cNvSpPr>
            <a:spLocks noChangeArrowheads="1"/>
          </p:cNvSpPr>
          <p:nvPr/>
        </p:nvSpPr>
        <p:spPr bwMode="auto">
          <a:xfrm>
            <a:off x="1142976" y="576000"/>
            <a:ext cx="6858048" cy="46166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Ilocalizable: </a:t>
            </a:r>
            <a:r>
              <a:rPr lang="es-ES_tradnl"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Tratamiento y efectos asociados</a:t>
            </a:r>
          </a:p>
        </p:txBody>
      </p:sp>
      <p:sp>
        <p:nvSpPr>
          <p:cNvPr id="9" name="Text Box 3"/>
          <p:cNvSpPr txBox="1">
            <a:spLocks noChangeArrowheads="1"/>
          </p:cNvSpPr>
          <p:nvPr/>
        </p:nvSpPr>
        <p:spPr bwMode="auto">
          <a:xfrm>
            <a:off x="533400" y="1857364"/>
            <a:ext cx="8070850" cy="369095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tabLst>
                <a:tab pos="4572000" algn="l"/>
                <a:tab pos="4667250" algn="l"/>
              </a:tabLst>
              <a:defRPr/>
            </a:pPr>
            <a:endParaRPr lang="es-ES_tradnl" sz="1400" b="1" dirty="0">
              <a:solidFill>
                <a:srgbClr val="000099"/>
              </a:solidFill>
              <a:latin typeface="Arial" charset="0"/>
            </a:endParaRPr>
          </a:p>
          <a:p>
            <a:pPr>
              <a:tabLst>
                <a:tab pos="4572000" algn="l"/>
                <a:tab pos="4667250" algn="l"/>
              </a:tabLst>
              <a:defRPr/>
            </a:pPr>
            <a:endParaRPr lang="es-ES_tradnl" sz="1400" b="1" dirty="0">
              <a:solidFill>
                <a:srgbClr val="000099"/>
              </a:solidFill>
              <a:latin typeface="Arial" charset="0"/>
            </a:endParaRPr>
          </a:p>
          <a:p>
            <a:pPr>
              <a:tabLst>
                <a:tab pos="4572000" algn="l"/>
                <a:tab pos="4667250" algn="l"/>
              </a:tabLst>
              <a:defRPr/>
            </a:pPr>
            <a:r>
              <a:rPr lang="es-ES_tradnl" sz="1600" b="1" dirty="0">
                <a:solidFill>
                  <a:srgbClr val="000099"/>
                </a:solidFill>
                <a:latin typeface="Arial" charset="0"/>
              </a:rPr>
              <a:t> </a:t>
            </a:r>
            <a:endParaRPr lang="es-ES_tradnl" b="1" dirty="0">
              <a:solidFill>
                <a:srgbClr val="000099"/>
              </a:solidFill>
              <a:latin typeface="Garamond" pitchFamily="18" charset="0"/>
            </a:endParaRPr>
          </a:p>
          <a:p>
            <a:pPr algn="ctr">
              <a:tabLst>
                <a:tab pos="4572000" algn="l"/>
                <a:tab pos="4667250" algn="l"/>
              </a:tabLst>
              <a:defRPr/>
            </a:pPr>
            <a:endParaRPr lang="es-ES_tradnl" sz="100" b="1" dirty="0">
              <a:solidFill>
                <a:srgbClr val="000099"/>
              </a:solidFill>
              <a:latin typeface="Arial" charset="0"/>
            </a:endParaRPr>
          </a:p>
        </p:txBody>
      </p:sp>
      <p:sp>
        <p:nvSpPr>
          <p:cNvPr id="36872" name="Rectangle 4"/>
          <p:cNvSpPr>
            <a:spLocks noChangeArrowheads="1"/>
          </p:cNvSpPr>
          <p:nvPr/>
        </p:nvSpPr>
        <p:spPr bwMode="auto">
          <a:xfrm>
            <a:off x="642938" y="1928813"/>
            <a:ext cx="7858125" cy="3357562"/>
          </a:xfrm>
          <a:prstGeom prst="rect">
            <a:avLst/>
          </a:prstGeom>
          <a:noFill/>
          <a:ln w="9525">
            <a:noFill/>
            <a:miter lim="800000"/>
            <a:headEnd/>
            <a:tailEnd/>
          </a:ln>
        </p:spPr>
        <p:txBody>
          <a:bodyPr lIns="54000" rIns="54000"/>
          <a:lstStyle/>
          <a:p>
            <a:pPr marL="490538" indent="-403225" algn="just">
              <a:lnSpc>
                <a:spcPts val="2500"/>
              </a:lnSpc>
              <a:spcBef>
                <a:spcPts val="1400"/>
              </a:spcBef>
              <a:buFont typeface="Wingdings" pitchFamily="2" charset="2"/>
              <a:buChar char="Ø"/>
            </a:pPr>
            <a:r>
              <a:rPr lang="es-ES_tradnl" sz="2300">
                <a:latin typeface="Arial" charset="0"/>
                <a:cs typeface="Arial" charset="0"/>
              </a:rPr>
              <a:t>Activación filtro de comprobación obligatoria</a:t>
            </a:r>
          </a:p>
          <a:p>
            <a:pPr marL="490538" indent="-403225" algn="just">
              <a:lnSpc>
                <a:spcPts val="2500"/>
              </a:lnSpc>
              <a:spcBef>
                <a:spcPts val="1400"/>
              </a:spcBef>
              <a:buFont typeface="Wingdings" pitchFamily="2" charset="2"/>
              <a:buChar char="Ø"/>
            </a:pPr>
            <a:r>
              <a:rPr lang="es-ES_tradnl" sz="2300">
                <a:latin typeface="Arial" charset="0"/>
                <a:cs typeface="Arial" charset="0"/>
              </a:rPr>
              <a:t>Bloqueada toda prestación de servicios por la AEAT y paralizadas las devoluciones solicitadas</a:t>
            </a:r>
          </a:p>
          <a:p>
            <a:pPr marL="490538" indent="-403225" algn="just">
              <a:lnSpc>
                <a:spcPts val="2500"/>
              </a:lnSpc>
              <a:spcBef>
                <a:spcPts val="1400"/>
              </a:spcBef>
              <a:buFont typeface="Wingdings" pitchFamily="2" charset="2"/>
              <a:buChar char="Ø"/>
            </a:pPr>
            <a:r>
              <a:rPr lang="es-ES_tradnl" sz="2300">
                <a:latin typeface="Arial" charset="0"/>
                <a:cs typeface="Arial" charset="0"/>
              </a:rPr>
              <a:t>No destinatarios emisiones de correos masivos</a:t>
            </a:r>
          </a:p>
          <a:p>
            <a:pPr marL="490538" indent="-403225" algn="just">
              <a:lnSpc>
                <a:spcPts val="2500"/>
              </a:lnSpc>
              <a:spcBef>
                <a:spcPts val="1400"/>
              </a:spcBef>
              <a:buFont typeface="Wingdings" pitchFamily="2" charset="2"/>
              <a:buChar char="Ø"/>
            </a:pPr>
            <a:r>
              <a:rPr lang="es-ES_tradnl" sz="2300">
                <a:latin typeface="Arial" charset="0"/>
                <a:cs typeface="Arial" charset="0"/>
              </a:rPr>
              <a:t>Si son personas jurídicas, que declaran domicilio falso, revocación del NIF</a:t>
            </a:r>
          </a:p>
          <a:p>
            <a:pPr marL="490538" indent="-403225" algn="just">
              <a:lnSpc>
                <a:spcPts val="2500"/>
              </a:lnSpc>
              <a:spcBef>
                <a:spcPts val="1400"/>
              </a:spcBef>
              <a:buFont typeface="Wingdings" pitchFamily="2" charset="2"/>
              <a:buChar char="Ø"/>
            </a:pPr>
            <a:r>
              <a:rPr lang="es-ES_tradnl" sz="2300">
                <a:latin typeface="Arial" charset="0"/>
                <a:cs typeface="Arial" charset="0"/>
              </a:rPr>
              <a:t>Si son sujetos inscritos en el Registro de operadores intracomunitarios, baja automática en el Registro</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Line 12"/>
          <p:cNvSpPr>
            <a:spLocks noChangeShapeType="1"/>
          </p:cNvSpPr>
          <p:nvPr/>
        </p:nvSpPr>
        <p:spPr bwMode="auto">
          <a:xfrm>
            <a:off x="3452813" y="4019550"/>
            <a:ext cx="0" cy="0"/>
          </a:xfrm>
          <a:prstGeom prst="line">
            <a:avLst/>
          </a:prstGeom>
          <a:noFill/>
          <a:ln w="106363">
            <a:solidFill>
              <a:schemeClr val="accent2"/>
            </a:solidFill>
            <a:round/>
            <a:headEnd/>
            <a:tailEnd/>
          </a:ln>
        </p:spPr>
        <p:txBody>
          <a:bodyPr/>
          <a:lstStyle/>
          <a:p>
            <a:endParaRPr lang="en-US"/>
          </a:p>
        </p:txBody>
      </p:sp>
      <p:sp>
        <p:nvSpPr>
          <p:cNvPr id="37890" name="Line 13"/>
          <p:cNvSpPr>
            <a:spLocks noChangeShapeType="1"/>
          </p:cNvSpPr>
          <p:nvPr/>
        </p:nvSpPr>
        <p:spPr bwMode="auto">
          <a:xfrm>
            <a:off x="4784725" y="4148138"/>
            <a:ext cx="1588" cy="0"/>
          </a:xfrm>
          <a:prstGeom prst="line">
            <a:avLst/>
          </a:prstGeom>
          <a:noFill/>
          <a:ln w="106363">
            <a:solidFill>
              <a:schemeClr val="accent2"/>
            </a:solidFill>
            <a:round/>
            <a:headEnd/>
            <a:tailEnd/>
          </a:ln>
        </p:spPr>
        <p:txBody>
          <a:bodyPr/>
          <a:lstStyle/>
          <a:p>
            <a:endParaRPr lang="en-US"/>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sp>
        <p:nvSpPr>
          <p:cNvPr id="5" name="Text Box 3"/>
          <p:cNvSpPr txBox="1">
            <a:spLocks noChangeArrowheads="1"/>
          </p:cNvSpPr>
          <p:nvPr/>
        </p:nvSpPr>
        <p:spPr bwMode="auto">
          <a:xfrm>
            <a:off x="571472" y="1357298"/>
            <a:ext cx="8104216" cy="464347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marL="627063" lvl="1" indent="-268288" algn="ctr">
              <a:lnSpc>
                <a:spcPts val="2400"/>
              </a:lnSpc>
              <a:spcBef>
                <a:spcPts val="1200"/>
              </a:spcBef>
              <a:defRPr/>
            </a:pPr>
            <a:r>
              <a:rPr lang="es-ES_tradnl" sz="2000" dirty="0">
                <a:solidFill>
                  <a:srgbClr val="C00000"/>
                </a:solidFill>
                <a:latin typeface="Arial" pitchFamily="34" charset="0"/>
                <a:cs typeface="Arial" pitchFamily="34" charset="0"/>
              </a:rPr>
              <a:t>	La notificación es esencial para que los actos y actuaciones administrativas alcancen su eficacia</a:t>
            </a:r>
          </a:p>
          <a:p>
            <a:pPr marL="268288" lvl="1" indent="-268288" algn="just">
              <a:lnSpc>
                <a:spcPts val="2400"/>
              </a:lnSpc>
              <a:spcBef>
                <a:spcPts val="1400"/>
              </a:spcBef>
              <a:buFont typeface="Wingdings" pitchFamily="2" charset="2"/>
              <a:buChar char="Ø"/>
              <a:defRPr/>
            </a:pPr>
            <a:r>
              <a:rPr lang="es-ES_tradnl" sz="2200" dirty="0">
                <a:solidFill>
                  <a:schemeClr val="tx1"/>
                </a:solidFill>
                <a:latin typeface="Arial" pitchFamily="34" charset="0"/>
                <a:cs typeface="Times New Roman" pitchFamily="18" charset="0"/>
              </a:rPr>
              <a:t>Sometida a regulación legal y preceptiva para la A.T. cuando comunica resoluciones y actos administrativos que afecten a derechos e intereses del Obligado Tributario</a:t>
            </a:r>
          </a:p>
          <a:p>
            <a:pPr marL="268288" lvl="1" indent="-268288" algn="just">
              <a:lnSpc>
                <a:spcPts val="2400"/>
              </a:lnSpc>
              <a:spcBef>
                <a:spcPts val="1400"/>
              </a:spcBef>
              <a:buFont typeface="Wingdings" pitchFamily="2" charset="2"/>
              <a:buChar char="Ø"/>
              <a:defRPr/>
            </a:pPr>
            <a:r>
              <a:rPr lang="es-ES_tradnl" sz="2200" dirty="0">
                <a:solidFill>
                  <a:schemeClr val="tx1"/>
                </a:solidFill>
                <a:latin typeface="Arial" pitchFamily="34" charset="0"/>
                <a:cs typeface="Times New Roman" pitchFamily="18" charset="0"/>
              </a:rPr>
              <a:t>Por cualquier medio que permita acreditar su recepción</a:t>
            </a:r>
          </a:p>
          <a:p>
            <a:pPr marL="268288" lvl="1" indent="-268288" algn="just">
              <a:lnSpc>
                <a:spcPts val="2400"/>
              </a:lnSpc>
              <a:spcBef>
                <a:spcPts val="1400"/>
              </a:spcBef>
              <a:buFont typeface="Wingdings" pitchFamily="2" charset="2"/>
              <a:buChar char="Ø"/>
              <a:defRPr/>
            </a:pPr>
            <a:r>
              <a:rPr lang="es-ES_tradnl" sz="2200" dirty="0">
                <a:solidFill>
                  <a:schemeClr val="tx1"/>
                </a:solidFill>
                <a:latin typeface="Arial" pitchFamily="34" charset="0"/>
                <a:cs typeface="Times New Roman" pitchFamily="18" charset="0"/>
              </a:rPr>
              <a:t>La fecha de notificación marca el momento en el que el acto administrativo empieza a desplegar sus efectos</a:t>
            </a:r>
          </a:p>
          <a:p>
            <a:pPr marL="268288" lvl="1" indent="-268288" algn="just">
              <a:lnSpc>
                <a:spcPts val="2400"/>
              </a:lnSpc>
              <a:spcBef>
                <a:spcPts val="1400"/>
              </a:spcBef>
              <a:buFont typeface="Wingdings" pitchFamily="2" charset="2"/>
              <a:buChar char="Ø"/>
              <a:defRPr/>
            </a:pPr>
            <a:r>
              <a:rPr lang="es-ES_tradnl" sz="2200" dirty="0">
                <a:solidFill>
                  <a:schemeClr val="tx1"/>
                </a:solidFill>
                <a:latin typeface="Arial" pitchFamily="34" charset="0"/>
                <a:cs typeface="Times New Roman" pitchFamily="18" charset="0"/>
              </a:rPr>
              <a:t>Último recurso: Citación mediante anuncios publicados en Boletín Oficial/Sede Electrónica para ser notificados por comparecencia</a:t>
            </a:r>
          </a:p>
          <a:p>
            <a:pPr marL="268288" lvl="1" indent="-268288" algn="just">
              <a:lnSpc>
                <a:spcPts val="2400"/>
              </a:lnSpc>
              <a:spcBef>
                <a:spcPts val="1400"/>
              </a:spcBef>
              <a:buFont typeface="Wingdings" pitchFamily="2" charset="2"/>
              <a:buChar char="Ø"/>
              <a:defRPr/>
            </a:pPr>
            <a:r>
              <a:rPr lang="es-ES_tradnl" sz="2200" dirty="0">
                <a:solidFill>
                  <a:schemeClr val="tx1"/>
                </a:solidFill>
                <a:latin typeface="Arial" pitchFamily="34" charset="0"/>
                <a:cs typeface="Times New Roman" pitchFamily="18" charset="0"/>
              </a:rPr>
              <a:t>La AT también realiza comunicaciones (cortesía)</a:t>
            </a:r>
          </a:p>
        </p:txBody>
      </p:sp>
      <p:sp>
        <p:nvSpPr>
          <p:cNvPr id="6" name="Rectangle 2"/>
          <p:cNvSpPr>
            <a:spLocks noChangeArrowheads="1"/>
          </p:cNvSpPr>
          <p:nvPr/>
        </p:nvSpPr>
        <p:spPr bwMode="auto">
          <a:xfrm>
            <a:off x="642910" y="571480"/>
            <a:ext cx="7896252" cy="646331"/>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El Censo de Obligados Tributarios</a:t>
            </a:r>
          </a:p>
          <a:p>
            <a:pPr algn="ctr" eaLnBrk="0" hangingPunct="0">
              <a:defRPr/>
            </a:pPr>
            <a:r>
              <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Localización. Notificaciones</a:t>
            </a:r>
            <a:endPar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Line 12"/>
          <p:cNvSpPr>
            <a:spLocks noChangeShapeType="1"/>
          </p:cNvSpPr>
          <p:nvPr/>
        </p:nvSpPr>
        <p:spPr bwMode="auto">
          <a:xfrm>
            <a:off x="3452813" y="4019550"/>
            <a:ext cx="0" cy="0"/>
          </a:xfrm>
          <a:prstGeom prst="line">
            <a:avLst/>
          </a:prstGeom>
          <a:noFill/>
          <a:ln w="106363">
            <a:solidFill>
              <a:schemeClr val="accent2"/>
            </a:solidFill>
            <a:round/>
            <a:headEnd/>
            <a:tailEnd/>
          </a:ln>
        </p:spPr>
        <p:txBody>
          <a:bodyPr/>
          <a:lstStyle/>
          <a:p>
            <a:endParaRPr lang="en-US"/>
          </a:p>
        </p:txBody>
      </p:sp>
      <p:sp>
        <p:nvSpPr>
          <p:cNvPr id="38914" name="Line 13"/>
          <p:cNvSpPr>
            <a:spLocks noChangeShapeType="1"/>
          </p:cNvSpPr>
          <p:nvPr/>
        </p:nvSpPr>
        <p:spPr bwMode="auto">
          <a:xfrm>
            <a:off x="4784725" y="4148138"/>
            <a:ext cx="1588" cy="0"/>
          </a:xfrm>
          <a:prstGeom prst="line">
            <a:avLst/>
          </a:prstGeom>
          <a:noFill/>
          <a:ln w="106363">
            <a:solidFill>
              <a:schemeClr val="accent2"/>
            </a:solidFill>
            <a:round/>
            <a:headEnd/>
            <a:tailEnd/>
          </a:ln>
        </p:spPr>
        <p:txBody>
          <a:bodyPr/>
          <a:lstStyle/>
          <a:p>
            <a:endParaRPr lang="en-US"/>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sp>
        <p:nvSpPr>
          <p:cNvPr id="5" name="Text Box 3"/>
          <p:cNvSpPr txBox="1">
            <a:spLocks noChangeArrowheads="1"/>
          </p:cNvSpPr>
          <p:nvPr/>
        </p:nvSpPr>
        <p:spPr bwMode="auto">
          <a:xfrm>
            <a:off x="571472" y="1357298"/>
            <a:ext cx="8104216" cy="464347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marL="268288" indent="-268288" algn="just">
              <a:lnSpc>
                <a:spcPts val="2400"/>
              </a:lnSpc>
              <a:spcBef>
                <a:spcPts val="1400"/>
              </a:spcBef>
              <a:buFont typeface="Wingdings" pitchFamily="2" charset="2"/>
              <a:buChar char="Ø"/>
              <a:defRPr/>
            </a:pPr>
            <a:endParaRPr lang="es-ES_tradnl" sz="2200" dirty="0">
              <a:solidFill>
                <a:schemeClr val="tx1"/>
              </a:solidFill>
              <a:latin typeface="Arial" pitchFamily="34" charset="0"/>
              <a:cs typeface="Times New Roman" pitchFamily="18" charset="0"/>
            </a:endParaRPr>
          </a:p>
          <a:p>
            <a:pPr marL="268288" indent="-268288" algn="just">
              <a:lnSpc>
                <a:spcPts val="2400"/>
              </a:lnSpc>
              <a:spcBef>
                <a:spcPts val="1400"/>
              </a:spcBef>
              <a:buFont typeface="Wingdings" pitchFamily="2" charset="2"/>
              <a:buChar char="Ø"/>
              <a:defRPr/>
            </a:pPr>
            <a:r>
              <a:rPr lang="es-ES_tradnl" sz="2200" dirty="0">
                <a:solidFill>
                  <a:schemeClr val="tx1"/>
                </a:solidFill>
                <a:latin typeface="Arial" pitchFamily="34" charset="0"/>
                <a:cs typeface="Times New Roman" pitchFamily="18" charset="0"/>
              </a:rPr>
              <a:t>Desarrollo aplicación: Gestión integral de notificaciones</a:t>
            </a:r>
          </a:p>
          <a:p>
            <a:pPr marL="268288" indent="-268288" algn="just">
              <a:lnSpc>
                <a:spcPts val="2400"/>
              </a:lnSpc>
              <a:spcBef>
                <a:spcPts val="1400"/>
              </a:spcBef>
              <a:buFont typeface="Wingdings" pitchFamily="2" charset="2"/>
              <a:buChar char="Ø"/>
              <a:defRPr/>
            </a:pPr>
            <a:r>
              <a:rPr lang="es-ES_tradnl" sz="2200" dirty="0">
                <a:solidFill>
                  <a:schemeClr val="tx1"/>
                </a:solidFill>
                <a:latin typeface="Arial" pitchFamily="34" charset="0"/>
                <a:cs typeface="Times New Roman" pitchFamily="18" charset="0"/>
              </a:rPr>
              <a:t>Gestión centralizada de emisiones: Centro de impresión y ensobrado</a:t>
            </a:r>
          </a:p>
          <a:p>
            <a:pPr marL="268288" indent="-268288" algn="just">
              <a:lnSpc>
                <a:spcPts val="2400"/>
              </a:lnSpc>
              <a:spcBef>
                <a:spcPts val="1400"/>
              </a:spcBef>
              <a:buFont typeface="Wingdings" pitchFamily="2" charset="2"/>
              <a:buChar char="Ø"/>
              <a:defRPr/>
            </a:pPr>
            <a:r>
              <a:rPr lang="es-ES_tradnl" sz="2200" dirty="0">
                <a:solidFill>
                  <a:schemeClr val="tx1"/>
                </a:solidFill>
                <a:latin typeface="Arial" pitchFamily="34" charset="0"/>
                <a:cs typeface="Times New Roman" pitchFamily="18" charset="0"/>
              </a:rPr>
              <a:t>Gestión centralizada de distribución; seguimiento telemático de resultados mediante convenio con Correos</a:t>
            </a:r>
          </a:p>
          <a:p>
            <a:pPr marL="268288" indent="-268288" algn="just">
              <a:lnSpc>
                <a:spcPts val="2400"/>
              </a:lnSpc>
              <a:spcBef>
                <a:spcPts val="1400"/>
              </a:spcBef>
              <a:buFont typeface="Wingdings" pitchFamily="2" charset="2"/>
              <a:buChar char="Ø"/>
              <a:defRPr/>
            </a:pPr>
            <a:r>
              <a:rPr lang="es-ES_tradnl" sz="2200" dirty="0">
                <a:solidFill>
                  <a:schemeClr val="tx1"/>
                </a:solidFill>
                <a:latin typeface="Arial" pitchFamily="34" charset="0"/>
                <a:cs typeface="Times New Roman" pitchFamily="18" charset="0"/>
              </a:rPr>
              <a:t>Gestión centralizada de la publicación de citaciones en la Sede Electrónica de la Agencia tributaria (antes Boletín Oficial del Estado) para proceder a la notificación por comparecencia.</a:t>
            </a:r>
            <a:endParaRPr lang="es-ES_tradnl" sz="2200" dirty="0">
              <a:solidFill>
                <a:schemeClr val="tx1"/>
              </a:solidFill>
              <a:latin typeface="Arial" pitchFamily="34" charset="0"/>
              <a:cs typeface="Times New Roman" pitchFamily="18" charset="0"/>
            </a:endParaRPr>
          </a:p>
        </p:txBody>
      </p:sp>
      <p:sp>
        <p:nvSpPr>
          <p:cNvPr id="6" name="Rectangle 2"/>
          <p:cNvSpPr>
            <a:spLocks noChangeArrowheads="1"/>
          </p:cNvSpPr>
          <p:nvPr/>
        </p:nvSpPr>
        <p:spPr bwMode="auto">
          <a:xfrm>
            <a:off x="642910" y="571480"/>
            <a:ext cx="7896252" cy="646331"/>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El Censo de Obligados Tributarios</a:t>
            </a:r>
          </a:p>
          <a:p>
            <a:pPr algn="ctr" eaLnBrk="0" hangingPunct="0">
              <a:defRPr/>
            </a:pPr>
            <a:r>
              <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Localización. Notificaciones</a:t>
            </a:r>
            <a:endPar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Line 12"/>
          <p:cNvSpPr>
            <a:spLocks noChangeShapeType="1"/>
          </p:cNvSpPr>
          <p:nvPr/>
        </p:nvSpPr>
        <p:spPr bwMode="auto">
          <a:xfrm>
            <a:off x="3452813" y="4019550"/>
            <a:ext cx="0" cy="0"/>
          </a:xfrm>
          <a:prstGeom prst="line">
            <a:avLst/>
          </a:prstGeom>
          <a:noFill/>
          <a:ln w="106363">
            <a:solidFill>
              <a:schemeClr val="accent2"/>
            </a:solidFill>
            <a:round/>
            <a:headEnd/>
            <a:tailEnd/>
          </a:ln>
        </p:spPr>
        <p:txBody>
          <a:bodyPr/>
          <a:lstStyle/>
          <a:p>
            <a:endParaRPr lang="en-US"/>
          </a:p>
        </p:txBody>
      </p:sp>
      <p:sp>
        <p:nvSpPr>
          <p:cNvPr id="39938" name="Line 13"/>
          <p:cNvSpPr>
            <a:spLocks noChangeShapeType="1"/>
          </p:cNvSpPr>
          <p:nvPr/>
        </p:nvSpPr>
        <p:spPr bwMode="auto">
          <a:xfrm>
            <a:off x="4784725" y="4148138"/>
            <a:ext cx="1588" cy="0"/>
          </a:xfrm>
          <a:prstGeom prst="line">
            <a:avLst/>
          </a:prstGeom>
          <a:noFill/>
          <a:ln w="106363">
            <a:solidFill>
              <a:schemeClr val="accent2"/>
            </a:solidFill>
            <a:round/>
            <a:headEnd/>
            <a:tailEnd/>
          </a:ln>
        </p:spPr>
        <p:txBody>
          <a:bodyPr/>
          <a:lstStyle/>
          <a:p>
            <a:endParaRPr lang="en-US"/>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sp>
        <p:nvSpPr>
          <p:cNvPr id="5" name="Text Box 3"/>
          <p:cNvSpPr txBox="1">
            <a:spLocks noChangeArrowheads="1"/>
          </p:cNvSpPr>
          <p:nvPr/>
        </p:nvSpPr>
        <p:spPr bwMode="auto">
          <a:xfrm>
            <a:off x="571472" y="1357298"/>
            <a:ext cx="8104216" cy="464347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marL="268288" lvl="2" indent="-268288" algn="just">
              <a:lnSpc>
                <a:spcPts val="2400"/>
              </a:lnSpc>
              <a:spcBef>
                <a:spcPts val="1400"/>
              </a:spcBef>
              <a:buFont typeface="Wingdings" pitchFamily="2" charset="2"/>
              <a:buChar char="Ø"/>
              <a:defRPr/>
            </a:pPr>
            <a:r>
              <a:rPr lang="es-ES" sz="2200" dirty="0">
                <a:solidFill>
                  <a:schemeClr val="tx1"/>
                </a:solidFill>
                <a:latin typeface="Arial" pitchFamily="34" charset="0"/>
                <a:cs typeface="Times New Roman" pitchFamily="18" charset="0"/>
              </a:rPr>
              <a:t>El sistema de notificaciones electrónicas obligatorias (NEO) consiste en que determinadas personas y entidades, que se entiende que disponen de los medios tecnológicos precisos, están obligadas a recibir por medios electrónicos (internet) las comunicaciones y notificaciones que les realice la AEAT por esta vía. </a:t>
            </a:r>
          </a:p>
          <a:p>
            <a:pPr marL="268288" lvl="2" indent="-268288" algn="just">
              <a:lnSpc>
                <a:spcPts val="2400"/>
              </a:lnSpc>
              <a:spcBef>
                <a:spcPts val="1400"/>
              </a:spcBef>
              <a:buFont typeface="Wingdings" pitchFamily="2" charset="2"/>
              <a:buChar char="Ø"/>
              <a:defRPr/>
            </a:pPr>
            <a:r>
              <a:rPr lang="es-ES" sz="2200" dirty="0">
                <a:solidFill>
                  <a:schemeClr val="tx1"/>
                </a:solidFill>
                <a:latin typeface="Arial" pitchFamily="34" charset="0"/>
                <a:cs typeface="Times New Roman" pitchFamily="18" charset="0"/>
              </a:rPr>
              <a:t>Entró en vigor el 1 de enero de 2011</a:t>
            </a:r>
          </a:p>
          <a:p>
            <a:pPr marL="268288" lvl="2" indent="-268288" algn="just">
              <a:lnSpc>
                <a:spcPts val="2400"/>
              </a:lnSpc>
              <a:spcBef>
                <a:spcPts val="1400"/>
              </a:spcBef>
              <a:buFont typeface="Wingdings" pitchFamily="2" charset="2"/>
              <a:buChar char="Ø"/>
              <a:defRPr/>
            </a:pPr>
            <a:r>
              <a:rPr lang="es-ES" sz="2200" dirty="0">
                <a:solidFill>
                  <a:schemeClr val="tx1"/>
                </a:solidFill>
                <a:latin typeface="Arial" pitchFamily="34" charset="0"/>
                <a:cs typeface="Times New Roman" pitchFamily="18" charset="0"/>
              </a:rPr>
              <a:t>Pero no surte efectos para cada obligado hasta que la AEAT no le comunica individualmente y por los métodos tradicionales (o por comparecencia en la sede electrónica de la AEAT) su inclusión en el mismo</a:t>
            </a:r>
          </a:p>
          <a:p>
            <a:pPr marL="268288" lvl="2" indent="-268288" algn="just">
              <a:lnSpc>
                <a:spcPts val="2400"/>
              </a:lnSpc>
              <a:spcBef>
                <a:spcPts val="1400"/>
              </a:spcBef>
              <a:buFont typeface="Wingdings" pitchFamily="2" charset="2"/>
              <a:buChar char="Ø"/>
              <a:defRPr/>
            </a:pPr>
            <a:r>
              <a:rPr lang="es-ES" sz="2200" dirty="0">
                <a:solidFill>
                  <a:schemeClr val="tx1"/>
                </a:solidFill>
                <a:latin typeface="Arial" pitchFamily="34" charset="0"/>
                <a:cs typeface="Times New Roman" pitchFamily="18" charset="0"/>
              </a:rPr>
              <a:t>Una vez incluido en el sistema, transcurridos días sin acceder al buzón, se entiende producida la notificación.</a:t>
            </a:r>
            <a:endParaRPr lang="es-ES" sz="1600" b="1" dirty="0">
              <a:solidFill>
                <a:schemeClr val="tx1"/>
              </a:solidFill>
              <a:latin typeface="Arial" pitchFamily="34" charset="0"/>
              <a:cs typeface="Arial" pitchFamily="34" charset="0"/>
            </a:endParaRPr>
          </a:p>
        </p:txBody>
      </p:sp>
      <p:sp>
        <p:nvSpPr>
          <p:cNvPr id="6" name="Rectangle 2"/>
          <p:cNvSpPr>
            <a:spLocks noChangeArrowheads="1"/>
          </p:cNvSpPr>
          <p:nvPr/>
        </p:nvSpPr>
        <p:spPr bwMode="auto">
          <a:xfrm>
            <a:off x="642910" y="571480"/>
            <a:ext cx="7896252" cy="646331"/>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El Censo de Obligados Tributarios</a:t>
            </a:r>
          </a:p>
          <a:p>
            <a:pPr algn="ctr" eaLnBrk="0" hangingPunct="0">
              <a:defRPr/>
            </a:pPr>
            <a:r>
              <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Localización. Notificaciones. NEO</a:t>
            </a:r>
            <a:endPar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Line 12"/>
          <p:cNvSpPr>
            <a:spLocks noChangeShapeType="1"/>
          </p:cNvSpPr>
          <p:nvPr/>
        </p:nvSpPr>
        <p:spPr bwMode="auto">
          <a:xfrm>
            <a:off x="3452813" y="4019550"/>
            <a:ext cx="0" cy="0"/>
          </a:xfrm>
          <a:prstGeom prst="line">
            <a:avLst/>
          </a:prstGeom>
          <a:noFill/>
          <a:ln w="106363">
            <a:solidFill>
              <a:schemeClr val="accent2"/>
            </a:solidFill>
            <a:round/>
            <a:headEnd/>
            <a:tailEnd/>
          </a:ln>
        </p:spPr>
        <p:txBody>
          <a:bodyPr/>
          <a:lstStyle/>
          <a:p>
            <a:endParaRPr lang="en-US"/>
          </a:p>
        </p:txBody>
      </p:sp>
      <p:sp>
        <p:nvSpPr>
          <p:cNvPr id="40962" name="Line 13"/>
          <p:cNvSpPr>
            <a:spLocks noChangeShapeType="1"/>
          </p:cNvSpPr>
          <p:nvPr/>
        </p:nvSpPr>
        <p:spPr bwMode="auto">
          <a:xfrm>
            <a:off x="4784725" y="4148138"/>
            <a:ext cx="1588" cy="0"/>
          </a:xfrm>
          <a:prstGeom prst="line">
            <a:avLst/>
          </a:prstGeom>
          <a:noFill/>
          <a:ln w="106363">
            <a:solidFill>
              <a:schemeClr val="accent2"/>
            </a:solidFill>
            <a:round/>
            <a:headEnd/>
            <a:tailEnd/>
          </a:ln>
        </p:spPr>
        <p:txBody>
          <a:bodyPr/>
          <a:lstStyle/>
          <a:p>
            <a:endParaRPr lang="en-US"/>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sp>
        <p:nvSpPr>
          <p:cNvPr id="5" name="Text Box 3"/>
          <p:cNvSpPr txBox="1">
            <a:spLocks noChangeArrowheads="1"/>
          </p:cNvSpPr>
          <p:nvPr/>
        </p:nvSpPr>
        <p:spPr bwMode="auto">
          <a:xfrm>
            <a:off x="500034" y="1428736"/>
            <a:ext cx="8104216" cy="464347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marL="268288" lvl="2" indent="-268288" algn="just">
              <a:lnSpc>
                <a:spcPts val="2400"/>
              </a:lnSpc>
              <a:spcBef>
                <a:spcPts val="1400"/>
              </a:spcBef>
              <a:buFont typeface="Wingdings" pitchFamily="2" charset="2"/>
              <a:buChar char="Ø"/>
              <a:defRPr/>
            </a:pPr>
            <a:endParaRPr lang="es-ES" sz="2200" dirty="0">
              <a:solidFill>
                <a:schemeClr val="tx1"/>
              </a:solidFill>
              <a:latin typeface="Arial" pitchFamily="34" charset="0"/>
              <a:cs typeface="Times New Roman" pitchFamily="18" charset="0"/>
            </a:endParaRPr>
          </a:p>
          <a:p>
            <a:pPr marL="268288" lvl="2" indent="-268288" algn="just">
              <a:lnSpc>
                <a:spcPts val="2400"/>
              </a:lnSpc>
              <a:spcBef>
                <a:spcPts val="1400"/>
              </a:spcBef>
              <a:buFont typeface="Wingdings" pitchFamily="2" charset="2"/>
              <a:buChar char="Ø"/>
              <a:defRPr/>
            </a:pPr>
            <a:r>
              <a:rPr lang="es-ES" sz="2200" dirty="0">
                <a:solidFill>
                  <a:schemeClr val="tx1"/>
                </a:solidFill>
                <a:latin typeface="Arial" pitchFamily="34" charset="0"/>
                <a:cs typeface="Times New Roman" pitchFamily="18" charset="0"/>
              </a:rPr>
              <a:t>El nuevo sistema de notificación electrónica es más cómodo, eficaz, seguro para ambas partes, económico (e incluso ecológico) que el tradicional por correo, con acuse de recibo y posterior envío, en su caso, al BOE/Sede Electrónica</a:t>
            </a:r>
          </a:p>
          <a:p>
            <a:pPr marL="268288" lvl="2" indent="-268288" algn="just">
              <a:lnSpc>
                <a:spcPts val="2400"/>
              </a:lnSpc>
              <a:spcBef>
                <a:spcPts val="1400"/>
              </a:spcBef>
              <a:defRPr/>
            </a:pPr>
            <a:endParaRPr lang="es-ES" sz="2200" dirty="0">
              <a:solidFill>
                <a:schemeClr val="tx1"/>
              </a:solidFill>
              <a:latin typeface="Arial" pitchFamily="34" charset="0"/>
              <a:cs typeface="Times New Roman" pitchFamily="18" charset="0"/>
            </a:endParaRPr>
          </a:p>
          <a:p>
            <a:pPr marL="268288" lvl="2" indent="-268288" algn="just">
              <a:lnSpc>
                <a:spcPts val="2400"/>
              </a:lnSpc>
              <a:spcBef>
                <a:spcPts val="1400"/>
              </a:spcBef>
              <a:buFont typeface="Wingdings" pitchFamily="2" charset="2"/>
              <a:buChar char="Ø"/>
              <a:defRPr/>
            </a:pPr>
            <a:r>
              <a:rPr lang="es-ES" sz="2200" dirty="0">
                <a:solidFill>
                  <a:schemeClr val="tx1"/>
                </a:solidFill>
                <a:latin typeface="Arial" pitchFamily="34" charset="0"/>
                <a:cs typeface="Times New Roman" pitchFamily="18" charset="0"/>
              </a:rPr>
              <a:t>Mayor seguridad jurídica: la Administración tiene la garantía de que el interesado recibe la notificación y éste de haberla recibido, evitando las molestias (costes, desplazamientos) que conlleva el aviso de correos o el envío al Boletín.</a:t>
            </a:r>
          </a:p>
        </p:txBody>
      </p:sp>
      <p:sp>
        <p:nvSpPr>
          <p:cNvPr id="6" name="Rectangle 2"/>
          <p:cNvSpPr>
            <a:spLocks noChangeArrowheads="1"/>
          </p:cNvSpPr>
          <p:nvPr/>
        </p:nvSpPr>
        <p:spPr bwMode="auto">
          <a:xfrm>
            <a:off x="642910" y="571480"/>
            <a:ext cx="7896252" cy="646331"/>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El Censo de Obligados Tributarios</a:t>
            </a:r>
          </a:p>
          <a:p>
            <a:pPr algn="ctr" eaLnBrk="0" hangingPunct="0">
              <a:defRPr/>
            </a:pPr>
            <a:r>
              <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Localización. Notificaciones. NEO</a:t>
            </a:r>
            <a:endPar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Line 12"/>
          <p:cNvSpPr>
            <a:spLocks noChangeShapeType="1"/>
          </p:cNvSpPr>
          <p:nvPr/>
        </p:nvSpPr>
        <p:spPr bwMode="auto">
          <a:xfrm>
            <a:off x="3452813" y="4019550"/>
            <a:ext cx="0" cy="0"/>
          </a:xfrm>
          <a:prstGeom prst="line">
            <a:avLst/>
          </a:prstGeom>
          <a:noFill/>
          <a:ln w="106363">
            <a:solidFill>
              <a:schemeClr val="accent2"/>
            </a:solidFill>
            <a:round/>
            <a:headEnd/>
            <a:tailEnd/>
          </a:ln>
        </p:spPr>
        <p:txBody>
          <a:bodyPr/>
          <a:lstStyle/>
          <a:p>
            <a:endParaRPr lang="en-US"/>
          </a:p>
        </p:txBody>
      </p:sp>
      <p:sp>
        <p:nvSpPr>
          <p:cNvPr id="41986" name="Line 13"/>
          <p:cNvSpPr>
            <a:spLocks noChangeShapeType="1"/>
          </p:cNvSpPr>
          <p:nvPr/>
        </p:nvSpPr>
        <p:spPr bwMode="auto">
          <a:xfrm>
            <a:off x="4784725" y="4148138"/>
            <a:ext cx="1588" cy="0"/>
          </a:xfrm>
          <a:prstGeom prst="line">
            <a:avLst/>
          </a:prstGeom>
          <a:noFill/>
          <a:ln w="106363">
            <a:solidFill>
              <a:schemeClr val="accent2"/>
            </a:solidFill>
            <a:round/>
            <a:headEnd/>
            <a:tailEnd/>
          </a:ln>
        </p:spPr>
        <p:txBody>
          <a:bodyPr/>
          <a:lstStyle/>
          <a:p>
            <a:endParaRPr lang="en-US"/>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sp>
        <p:nvSpPr>
          <p:cNvPr id="5" name="Text Box 3"/>
          <p:cNvSpPr txBox="1">
            <a:spLocks noChangeArrowheads="1"/>
          </p:cNvSpPr>
          <p:nvPr/>
        </p:nvSpPr>
        <p:spPr bwMode="auto">
          <a:xfrm>
            <a:off x="500034" y="1428736"/>
            <a:ext cx="8104216" cy="464347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defRPr/>
            </a:pPr>
            <a:endParaRPr lang="es-ES" sz="2800" dirty="0">
              <a:solidFill>
                <a:schemeClr val="tx1"/>
              </a:solidFill>
              <a:latin typeface="Arial" pitchFamily="34" charset="0"/>
              <a:cs typeface="Times New Roman" pitchFamily="18" charset="0"/>
            </a:endParaRPr>
          </a:p>
        </p:txBody>
      </p:sp>
      <p:sp>
        <p:nvSpPr>
          <p:cNvPr id="6" name="Rectangle 2"/>
          <p:cNvSpPr>
            <a:spLocks noChangeArrowheads="1"/>
          </p:cNvSpPr>
          <p:nvPr/>
        </p:nvSpPr>
        <p:spPr bwMode="auto">
          <a:xfrm>
            <a:off x="642910" y="571480"/>
            <a:ext cx="7896252" cy="646331"/>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El Censo de Obligados Tributarios</a:t>
            </a:r>
          </a:p>
          <a:p>
            <a:pPr algn="ctr" eaLnBrk="0" hangingPunct="0">
              <a:defRPr/>
            </a:pPr>
            <a:r>
              <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Localización. Notificaciones. NEO</a:t>
            </a:r>
            <a:endPar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pic>
        <p:nvPicPr>
          <p:cNvPr id="41992" name="Picture 2"/>
          <p:cNvPicPr>
            <a:picLocks noChangeAspect="1" noChangeArrowheads="1"/>
          </p:cNvPicPr>
          <p:nvPr/>
        </p:nvPicPr>
        <p:blipFill>
          <a:blip r:embed="rId2"/>
          <a:srcRect/>
          <a:stretch>
            <a:fillRect/>
          </a:stretch>
        </p:blipFill>
        <p:spPr bwMode="auto">
          <a:xfrm>
            <a:off x="500063" y="1428750"/>
            <a:ext cx="8143875" cy="4786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Line 12"/>
          <p:cNvSpPr>
            <a:spLocks noChangeShapeType="1"/>
          </p:cNvSpPr>
          <p:nvPr/>
        </p:nvSpPr>
        <p:spPr bwMode="auto">
          <a:xfrm>
            <a:off x="3452813" y="4019550"/>
            <a:ext cx="0" cy="0"/>
          </a:xfrm>
          <a:prstGeom prst="line">
            <a:avLst/>
          </a:prstGeom>
          <a:noFill/>
          <a:ln w="106363">
            <a:solidFill>
              <a:schemeClr val="accent2"/>
            </a:solidFill>
            <a:round/>
            <a:headEnd/>
            <a:tailEnd/>
          </a:ln>
        </p:spPr>
        <p:txBody>
          <a:bodyPr/>
          <a:lstStyle/>
          <a:p>
            <a:endParaRPr lang="en-US"/>
          </a:p>
        </p:txBody>
      </p:sp>
      <p:sp>
        <p:nvSpPr>
          <p:cNvPr id="43010" name="Line 13"/>
          <p:cNvSpPr>
            <a:spLocks noChangeShapeType="1"/>
          </p:cNvSpPr>
          <p:nvPr/>
        </p:nvSpPr>
        <p:spPr bwMode="auto">
          <a:xfrm>
            <a:off x="4784725" y="4148138"/>
            <a:ext cx="1588" cy="0"/>
          </a:xfrm>
          <a:prstGeom prst="line">
            <a:avLst/>
          </a:prstGeom>
          <a:noFill/>
          <a:ln w="106363">
            <a:solidFill>
              <a:schemeClr val="accent2"/>
            </a:solidFill>
            <a:round/>
            <a:headEnd/>
            <a:tailEnd/>
          </a:ln>
        </p:spPr>
        <p:txBody>
          <a:bodyPr/>
          <a:lstStyle/>
          <a:p>
            <a:endParaRPr lang="en-US"/>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sp>
        <p:nvSpPr>
          <p:cNvPr id="6" name="Rectangle 2"/>
          <p:cNvSpPr>
            <a:spLocks noChangeArrowheads="1"/>
          </p:cNvSpPr>
          <p:nvPr/>
        </p:nvSpPr>
        <p:spPr bwMode="auto">
          <a:xfrm>
            <a:off x="642910" y="571480"/>
            <a:ext cx="7896252" cy="646331"/>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El Censo de Obligados Tributarios</a:t>
            </a:r>
          </a:p>
          <a:p>
            <a:pPr algn="ctr" eaLnBrk="0" hangingPunct="0">
              <a:defRPr/>
            </a:pPr>
            <a:r>
              <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Localización. Notificaciones. NEO</a:t>
            </a:r>
            <a:endPar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pic>
        <p:nvPicPr>
          <p:cNvPr id="43013" name="Picture 7"/>
          <p:cNvPicPr>
            <a:picLocks noChangeAspect="1" noChangeArrowheads="1"/>
          </p:cNvPicPr>
          <p:nvPr/>
        </p:nvPicPr>
        <p:blipFill>
          <a:blip r:embed="rId2"/>
          <a:srcRect/>
          <a:stretch>
            <a:fillRect/>
          </a:stretch>
        </p:blipFill>
        <p:spPr bwMode="auto">
          <a:xfrm>
            <a:off x="428625" y="1214438"/>
            <a:ext cx="8429625" cy="4929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Line 12"/>
          <p:cNvSpPr>
            <a:spLocks noChangeShapeType="1"/>
          </p:cNvSpPr>
          <p:nvPr/>
        </p:nvSpPr>
        <p:spPr bwMode="auto">
          <a:xfrm>
            <a:off x="3452813" y="4019550"/>
            <a:ext cx="0" cy="0"/>
          </a:xfrm>
          <a:prstGeom prst="line">
            <a:avLst/>
          </a:prstGeom>
          <a:noFill/>
          <a:ln w="106363">
            <a:solidFill>
              <a:schemeClr val="accent2"/>
            </a:solidFill>
            <a:round/>
            <a:headEnd/>
            <a:tailEnd/>
          </a:ln>
        </p:spPr>
        <p:txBody>
          <a:bodyPr/>
          <a:lstStyle/>
          <a:p>
            <a:endParaRPr lang="en-US"/>
          </a:p>
        </p:txBody>
      </p:sp>
      <p:sp>
        <p:nvSpPr>
          <p:cNvPr id="44034" name="Line 13"/>
          <p:cNvSpPr>
            <a:spLocks noChangeShapeType="1"/>
          </p:cNvSpPr>
          <p:nvPr/>
        </p:nvSpPr>
        <p:spPr bwMode="auto">
          <a:xfrm>
            <a:off x="4784725" y="4148138"/>
            <a:ext cx="1588" cy="0"/>
          </a:xfrm>
          <a:prstGeom prst="line">
            <a:avLst/>
          </a:prstGeom>
          <a:noFill/>
          <a:ln w="106363">
            <a:solidFill>
              <a:schemeClr val="accent2"/>
            </a:solidFill>
            <a:round/>
            <a:headEnd/>
            <a:tailEnd/>
          </a:ln>
        </p:spPr>
        <p:txBody>
          <a:bodyPr/>
          <a:lstStyle/>
          <a:p>
            <a:endParaRPr lang="en-US"/>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sp>
        <p:nvSpPr>
          <p:cNvPr id="6" name="Rectangle 2"/>
          <p:cNvSpPr>
            <a:spLocks noChangeArrowheads="1"/>
          </p:cNvSpPr>
          <p:nvPr/>
        </p:nvSpPr>
        <p:spPr bwMode="auto">
          <a:xfrm>
            <a:off x="642910" y="571480"/>
            <a:ext cx="7896252" cy="646331"/>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El Censo de Obligados Tributarios</a:t>
            </a:r>
          </a:p>
          <a:p>
            <a:pPr algn="ctr" eaLnBrk="0" hangingPunct="0">
              <a:defRPr/>
            </a:pPr>
            <a:r>
              <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Localización. Notificaciones. NEO</a:t>
            </a:r>
            <a:endPar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pic>
        <p:nvPicPr>
          <p:cNvPr id="44037" name="Picture 3"/>
          <p:cNvPicPr>
            <a:picLocks noChangeAspect="1" noChangeArrowheads="1"/>
          </p:cNvPicPr>
          <p:nvPr/>
        </p:nvPicPr>
        <p:blipFill>
          <a:blip r:embed="rId2"/>
          <a:srcRect/>
          <a:stretch>
            <a:fillRect/>
          </a:stretch>
        </p:blipFill>
        <p:spPr bwMode="auto">
          <a:xfrm>
            <a:off x="642938" y="1428750"/>
            <a:ext cx="7858125" cy="4714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Line 12"/>
          <p:cNvSpPr>
            <a:spLocks noChangeShapeType="1"/>
          </p:cNvSpPr>
          <p:nvPr/>
        </p:nvSpPr>
        <p:spPr bwMode="auto">
          <a:xfrm>
            <a:off x="3452813" y="4019550"/>
            <a:ext cx="0" cy="0"/>
          </a:xfrm>
          <a:prstGeom prst="line">
            <a:avLst/>
          </a:prstGeom>
          <a:noFill/>
          <a:ln w="106363">
            <a:solidFill>
              <a:schemeClr val="accent2"/>
            </a:solidFill>
            <a:round/>
            <a:headEnd/>
            <a:tailEnd/>
          </a:ln>
        </p:spPr>
        <p:txBody>
          <a:bodyPr/>
          <a:lstStyle/>
          <a:p>
            <a:endParaRPr lang="en-US"/>
          </a:p>
        </p:txBody>
      </p:sp>
      <p:sp>
        <p:nvSpPr>
          <p:cNvPr id="45058" name="Line 13"/>
          <p:cNvSpPr>
            <a:spLocks noChangeShapeType="1"/>
          </p:cNvSpPr>
          <p:nvPr/>
        </p:nvSpPr>
        <p:spPr bwMode="auto">
          <a:xfrm>
            <a:off x="4784725" y="4148138"/>
            <a:ext cx="1588" cy="0"/>
          </a:xfrm>
          <a:prstGeom prst="line">
            <a:avLst/>
          </a:prstGeom>
          <a:noFill/>
          <a:ln w="106363">
            <a:solidFill>
              <a:schemeClr val="accent2"/>
            </a:solidFill>
            <a:round/>
            <a:headEnd/>
            <a:tailEnd/>
          </a:ln>
        </p:spPr>
        <p:txBody>
          <a:bodyPr/>
          <a:lstStyle/>
          <a:p>
            <a:endParaRPr lang="en-US"/>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sp>
        <p:nvSpPr>
          <p:cNvPr id="5" name="Text Box 3"/>
          <p:cNvSpPr txBox="1">
            <a:spLocks noChangeArrowheads="1"/>
          </p:cNvSpPr>
          <p:nvPr/>
        </p:nvSpPr>
        <p:spPr bwMode="auto">
          <a:xfrm>
            <a:off x="571472" y="1428736"/>
            <a:ext cx="8104216" cy="464347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marL="268288" lvl="2" indent="-268288" algn="ctr">
              <a:lnSpc>
                <a:spcPts val="2400"/>
              </a:lnSpc>
              <a:spcBef>
                <a:spcPts val="1400"/>
              </a:spcBef>
              <a:defRPr/>
            </a:pPr>
            <a:r>
              <a:rPr lang="es-ES" b="1" dirty="0">
                <a:solidFill>
                  <a:schemeClr val="tx1"/>
                </a:solidFill>
                <a:latin typeface="Arial" pitchFamily="34" charset="0"/>
                <a:cs typeface="Times New Roman" pitchFamily="18" charset="0"/>
              </a:rPr>
              <a:t>Estadísticas NEO</a:t>
            </a:r>
          </a:p>
          <a:p>
            <a:pPr marL="268288" lvl="2" indent="-268288" algn="just">
              <a:lnSpc>
                <a:spcPts val="2400"/>
              </a:lnSpc>
              <a:spcBef>
                <a:spcPts val="1400"/>
              </a:spcBef>
              <a:defRPr/>
            </a:pPr>
            <a:endParaRPr lang="es-ES" sz="2200" dirty="0">
              <a:solidFill>
                <a:schemeClr val="tx1"/>
              </a:solidFill>
              <a:latin typeface="Arial" pitchFamily="34" charset="0"/>
              <a:cs typeface="Times New Roman" pitchFamily="18" charset="0"/>
            </a:endParaRPr>
          </a:p>
          <a:p>
            <a:pPr marL="268288" lvl="2" indent="-268288" algn="just">
              <a:lnSpc>
                <a:spcPts val="2400"/>
              </a:lnSpc>
              <a:spcBef>
                <a:spcPts val="1400"/>
              </a:spcBef>
              <a:buFont typeface="Wingdings" pitchFamily="2" charset="2"/>
              <a:buChar char="Ø"/>
              <a:defRPr/>
            </a:pPr>
            <a:r>
              <a:rPr lang="es-ES" sz="2200" dirty="0">
                <a:solidFill>
                  <a:schemeClr val="tx1"/>
                </a:solidFill>
                <a:latin typeface="Arial" pitchFamily="34" charset="0"/>
                <a:cs typeface="Times New Roman" pitchFamily="18" charset="0"/>
              </a:rPr>
              <a:t>Obligados tributarios potenciales NEO 2.898.460</a:t>
            </a:r>
          </a:p>
          <a:p>
            <a:pPr marL="268288" lvl="2" indent="-268288" algn="just">
              <a:lnSpc>
                <a:spcPts val="2400"/>
              </a:lnSpc>
              <a:spcBef>
                <a:spcPts val="1400"/>
              </a:spcBef>
              <a:buFont typeface="Wingdings" pitchFamily="2" charset="2"/>
              <a:buChar char="Ø"/>
              <a:defRPr/>
            </a:pPr>
            <a:endParaRPr lang="es-ES" sz="2200" dirty="0">
              <a:solidFill>
                <a:schemeClr val="tx1"/>
              </a:solidFill>
              <a:latin typeface="Arial" pitchFamily="34" charset="0"/>
              <a:cs typeface="Times New Roman" pitchFamily="18" charset="0"/>
            </a:endParaRPr>
          </a:p>
          <a:p>
            <a:pPr marL="268288" lvl="2" indent="-268288" algn="just">
              <a:lnSpc>
                <a:spcPts val="2400"/>
              </a:lnSpc>
              <a:spcBef>
                <a:spcPts val="1400"/>
              </a:spcBef>
              <a:defRPr/>
            </a:pPr>
            <a:r>
              <a:rPr lang="es-ES" sz="2200" dirty="0">
                <a:solidFill>
                  <a:schemeClr val="tx1"/>
                </a:solidFill>
                <a:latin typeface="Arial" pitchFamily="34" charset="0"/>
                <a:cs typeface="Times New Roman" pitchFamily="18" charset="0"/>
              </a:rPr>
              <a:t>		- 2011: Incluimos a 526.330</a:t>
            </a:r>
          </a:p>
          <a:p>
            <a:pPr marL="268288" lvl="2" indent="-268288" algn="just">
              <a:lnSpc>
                <a:spcPts val="2400"/>
              </a:lnSpc>
              <a:spcBef>
                <a:spcPts val="1400"/>
              </a:spcBef>
              <a:defRPr/>
            </a:pPr>
            <a:r>
              <a:rPr lang="es-ES" sz="2200" dirty="0">
                <a:solidFill>
                  <a:schemeClr val="tx1"/>
                </a:solidFill>
                <a:latin typeface="Arial" pitchFamily="34" charset="0"/>
                <a:cs typeface="Times New Roman" pitchFamily="18" charset="0"/>
              </a:rPr>
              <a:t>		- 2012: Incluimos a 1.019.402</a:t>
            </a:r>
          </a:p>
          <a:p>
            <a:pPr marL="268288" lvl="2" indent="-268288" algn="just">
              <a:lnSpc>
                <a:spcPts val="2400"/>
              </a:lnSpc>
              <a:spcBef>
                <a:spcPts val="1400"/>
              </a:spcBef>
              <a:defRPr/>
            </a:pPr>
            <a:r>
              <a:rPr lang="es-ES" sz="2200" dirty="0">
                <a:solidFill>
                  <a:schemeClr val="tx1"/>
                </a:solidFill>
                <a:latin typeface="Arial" pitchFamily="34" charset="0"/>
                <a:cs typeface="Times New Roman" pitchFamily="18" charset="0"/>
              </a:rPr>
              <a:t>		- 2013: Vamos por 202.578</a:t>
            </a:r>
          </a:p>
          <a:p>
            <a:pPr marL="268288" lvl="2" indent="-268288" algn="just">
              <a:lnSpc>
                <a:spcPts val="2400"/>
              </a:lnSpc>
              <a:spcBef>
                <a:spcPts val="1400"/>
              </a:spcBef>
              <a:defRPr/>
            </a:pPr>
            <a:endParaRPr lang="es-ES" sz="2200" dirty="0">
              <a:solidFill>
                <a:schemeClr val="tx1"/>
              </a:solidFill>
              <a:latin typeface="Arial" pitchFamily="34" charset="0"/>
              <a:cs typeface="Times New Roman" pitchFamily="18" charset="0"/>
            </a:endParaRPr>
          </a:p>
          <a:p>
            <a:pPr marL="268288" lvl="2" indent="-268288" algn="just">
              <a:lnSpc>
                <a:spcPts val="2400"/>
              </a:lnSpc>
              <a:spcBef>
                <a:spcPts val="1400"/>
              </a:spcBef>
              <a:buFont typeface="Wingdings" pitchFamily="2" charset="2"/>
              <a:buChar char="Ø"/>
              <a:defRPr/>
            </a:pPr>
            <a:r>
              <a:rPr lang="es-ES" sz="2200" dirty="0">
                <a:solidFill>
                  <a:schemeClr val="tx1"/>
                </a:solidFill>
                <a:latin typeface="Arial" pitchFamily="34" charset="0"/>
                <a:cs typeface="Times New Roman" pitchFamily="18" charset="0"/>
              </a:rPr>
              <a:t>Notificaciones efectuadas por NEO: 17.500.000</a:t>
            </a:r>
          </a:p>
        </p:txBody>
      </p:sp>
      <p:sp>
        <p:nvSpPr>
          <p:cNvPr id="6" name="Rectangle 2"/>
          <p:cNvSpPr>
            <a:spLocks noChangeArrowheads="1"/>
          </p:cNvSpPr>
          <p:nvPr/>
        </p:nvSpPr>
        <p:spPr bwMode="auto">
          <a:xfrm>
            <a:off x="642910" y="571480"/>
            <a:ext cx="7896252" cy="646331"/>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El Censo de Obligados Tributarios</a:t>
            </a:r>
          </a:p>
          <a:p>
            <a:pPr algn="ctr" eaLnBrk="0" hangingPunct="0">
              <a:defRPr/>
            </a:pPr>
            <a:r>
              <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Localización. Notificaciones. NEO</a:t>
            </a:r>
            <a:endPar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Line 12"/>
          <p:cNvSpPr>
            <a:spLocks noChangeShapeType="1"/>
          </p:cNvSpPr>
          <p:nvPr/>
        </p:nvSpPr>
        <p:spPr bwMode="auto">
          <a:xfrm>
            <a:off x="3452813" y="4019550"/>
            <a:ext cx="0" cy="0"/>
          </a:xfrm>
          <a:prstGeom prst="line">
            <a:avLst/>
          </a:prstGeom>
          <a:noFill/>
          <a:ln w="106363">
            <a:solidFill>
              <a:schemeClr val="accent2"/>
            </a:solidFill>
            <a:round/>
            <a:headEnd/>
            <a:tailEnd/>
          </a:ln>
        </p:spPr>
        <p:txBody>
          <a:bodyPr/>
          <a:lstStyle/>
          <a:p>
            <a:endParaRPr lang="en-US"/>
          </a:p>
        </p:txBody>
      </p:sp>
      <p:sp>
        <p:nvSpPr>
          <p:cNvPr id="46082" name="Line 13"/>
          <p:cNvSpPr>
            <a:spLocks noChangeShapeType="1"/>
          </p:cNvSpPr>
          <p:nvPr/>
        </p:nvSpPr>
        <p:spPr bwMode="auto">
          <a:xfrm>
            <a:off x="4784725" y="4148138"/>
            <a:ext cx="1588" cy="0"/>
          </a:xfrm>
          <a:prstGeom prst="line">
            <a:avLst/>
          </a:prstGeom>
          <a:noFill/>
          <a:ln w="106363">
            <a:solidFill>
              <a:schemeClr val="accent2"/>
            </a:solidFill>
            <a:round/>
            <a:headEnd/>
            <a:tailEnd/>
          </a:ln>
        </p:spPr>
        <p:txBody>
          <a:bodyPr/>
          <a:lstStyle/>
          <a:p>
            <a:endParaRPr lang="en-US"/>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sp>
        <p:nvSpPr>
          <p:cNvPr id="5" name="Text Box 3"/>
          <p:cNvSpPr txBox="1">
            <a:spLocks noChangeArrowheads="1"/>
          </p:cNvSpPr>
          <p:nvPr/>
        </p:nvSpPr>
        <p:spPr bwMode="auto">
          <a:xfrm>
            <a:off x="500034" y="1428736"/>
            <a:ext cx="8104216" cy="464347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marL="268288" lvl="2" indent="-268288" algn="just">
              <a:lnSpc>
                <a:spcPts val="2400"/>
              </a:lnSpc>
              <a:spcBef>
                <a:spcPts val="1400"/>
              </a:spcBef>
              <a:buFont typeface="Wingdings" pitchFamily="2" charset="2"/>
              <a:buChar char="Ø"/>
              <a:defRPr/>
            </a:pPr>
            <a:r>
              <a:rPr lang="es-ES_tradnl" sz="2200" dirty="0">
                <a:solidFill>
                  <a:schemeClr val="tx1"/>
                </a:solidFill>
                <a:latin typeface="Arial" pitchFamily="34" charset="0"/>
                <a:cs typeface="Times New Roman" pitchFamily="18" charset="0"/>
              </a:rPr>
              <a:t>Extensión de la Notificación Electrónica Obligatoria  </a:t>
            </a:r>
          </a:p>
          <a:p>
            <a:pPr marL="268288" lvl="2" indent="-268288" algn="just">
              <a:lnSpc>
                <a:spcPts val="2400"/>
              </a:lnSpc>
              <a:spcBef>
                <a:spcPts val="1400"/>
              </a:spcBef>
              <a:buFont typeface="Wingdings" pitchFamily="2" charset="2"/>
              <a:buChar char="Ø"/>
              <a:defRPr/>
            </a:pPr>
            <a:r>
              <a:rPr lang="es-ES_tradnl" sz="2200" dirty="0">
                <a:solidFill>
                  <a:schemeClr val="tx1"/>
                </a:solidFill>
                <a:latin typeface="Arial" pitchFamily="34" charset="0"/>
                <a:cs typeface="Times New Roman" pitchFamily="18" charset="0"/>
              </a:rPr>
              <a:t>Citación mediante anuncios publicados en Sede Electrónica para notificación por comparecencia.</a:t>
            </a:r>
          </a:p>
          <a:p>
            <a:pPr marL="268288" lvl="2" indent="-268288" algn="just">
              <a:lnSpc>
                <a:spcPts val="2400"/>
              </a:lnSpc>
              <a:spcBef>
                <a:spcPts val="1400"/>
              </a:spcBef>
              <a:buFont typeface="Wingdings" pitchFamily="2" charset="2"/>
              <a:buChar char="Ø"/>
              <a:defRPr/>
            </a:pPr>
            <a:r>
              <a:rPr lang="es-ES_tradnl" sz="2200" dirty="0">
                <a:solidFill>
                  <a:schemeClr val="tx1"/>
                </a:solidFill>
                <a:latin typeface="Arial" pitchFamily="34" charset="0"/>
                <a:cs typeface="Times New Roman" pitchFamily="18" charset="0"/>
              </a:rPr>
              <a:t>Normalización de datos  y  tipos de domicilio  y captura centralizada mediante cruce con otras Base de datos (INE- Padrón municipal, Seguridad social, registros jurídicos) </a:t>
            </a:r>
          </a:p>
          <a:p>
            <a:pPr marL="268288" lvl="2" indent="-268288" algn="just">
              <a:lnSpc>
                <a:spcPts val="2400"/>
              </a:lnSpc>
              <a:spcBef>
                <a:spcPts val="1400"/>
              </a:spcBef>
              <a:buFont typeface="Wingdings" pitchFamily="2" charset="2"/>
              <a:buChar char="Ø"/>
              <a:defRPr/>
            </a:pPr>
            <a:r>
              <a:rPr lang="es-ES_tradnl" sz="2200" dirty="0">
                <a:solidFill>
                  <a:schemeClr val="tx1"/>
                </a:solidFill>
                <a:latin typeface="Arial" pitchFamily="34" charset="0"/>
                <a:cs typeface="Times New Roman" pitchFamily="18" charset="0"/>
              </a:rPr>
              <a:t>Facilitar al contribuyente la comunicación de cambios de domicilio por vía telemática</a:t>
            </a:r>
          </a:p>
          <a:p>
            <a:pPr marL="268288" lvl="2" indent="-268288" algn="just">
              <a:lnSpc>
                <a:spcPts val="2400"/>
              </a:lnSpc>
              <a:spcBef>
                <a:spcPts val="1400"/>
              </a:spcBef>
              <a:buFont typeface="Wingdings" pitchFamily="2" charset="2"/>
              <a:buChar char="Ø"/>
              <a:defRPr/>
            </a:pPr>
            <a:r>
              <a:rPr lang="es-ES_tradnl" sz="2200" dirty="0">
                <a:solidFill>
                  <a:schemeClr val="tx1"/>
                </a:solidFill>
                <a:latin typeface="Arial" pitchFamily="34" charset="0"/>
                <a:cs typeface="Times New Roman" pitchFamily="18" charset="0"/>
              </a:rPr>
              <a:t>Gestión de riesgos en notificaciones y correcta depuración censal: incidencias datos domicilio, no residentes, ilocalizables,  deslocalizados, nidos,  seguimiento correos devueltos, mal practicadas</a:t>
            </a:r>
          </a:p>
        </p:txBody>
      </p:sp>
      <p:sp>
        <p:nvSpPr>
          <p:cNvPr id="6" name="Rectangle 2"/>
          <p:cNvSpPr>
            <a:spLocks noChangeArrowheads="1"/>
          </p:cNvSpPr>
          <p:nvPr/>
        </p:nvSpPr>
        <p:spPr bwMode="auto">
          <a:xfrm>
            <a:off x="642910" y="571480"/>
            <a:ext cx="7896252" cy="646331"/>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El Censo de Obligados Tributarios</a:t>
            </a:r>
          </a:p>
          <a:p>
            <a:pPr algn="ctr" eaLnBrk="0" hangingPunct="0">
              <a:defRPr/>
            </a:pPr>
            <a:r>
              <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Resumen mejoras notificaciones</a:t>
            </a:r>
            <a:endPar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0"/>
          <p:cNvSpPr>
            <a:spLocks noChangeArrowheads="1"/>
          </p:cNvSpPr>
          <p:nvPr/>
        </p:nvSpPr>
        <p:spPr bwMode="auto">
          <a:xfrm>
            <a:off x="1981200" y="1071563"/>
            <a:ext cx="5257800" cy="3286125"/>
          </a:xfrm>
          <a:prstGeom prst="rect">
            <a:avLst/>
          </a:prstGeom>
          <a:solidFill>
            <a:srgbClr val="CCFFFF">
              <a:alpha val="50195"/>
            </a:srgbClr>
          </a:solidFill>
          <a:ln w="9525">
            <a:solidFill>
              <a:schemeClr val="accent2"/>
            </a:solidFill>
            <a:miter lim="800000"/>
            <a:headEnd/>
            <a:tailEnd/>
          </a:ln>
        </p:spPr>
        <p:txBody>
          <a:bodyPr wrap="none" anchor="ctr"/>
          <a:lstStyle/>
          <a:p>
            <a:endParaRPr lang="en-US"/>
          </a:p>
        </p:txBody>
      </p:sp>
      <p:sp>
        <p:nvSpPr>
          <p:cNvPr id="19458" name="Line 12"/>
          <p:cNvSpPr>
            <a:spLocks noChangeShapeType="1"/>
          </p:cNvSpPr>
          <p:nvPr/>
        </p:nvSpPr>
        <p:spPr bwMode="auto">
          <a:xfrm>
            <a:off x="3452813" y="4019550"/>
            <a:ext cx="0" cy="0"/>
          </a:xfrm>
          <a:prstGeom prst="line">
            <a:avLst/>
          </a:prstGeom>
          <a:noFill/>
          <a:ln w="106363">
            <a:solidFill>
              <a:schemeClr val="accent2"/>
            </a:solidFill>
            <a:round/>
            <a:headEnd/>
            <a:tailEnd/>
          </a:ln>
        </p:spPr>
        <p:txBody>
          <a:bodyPr/>
          <a:lstStyle/>
          <a:p>
            <a:endParaRPr lang="en-US"/>
          </a:p>
        </p:txBody>
      </p:sp>
      <p:sp>
        <p:nvSpPr>
          <p:cNvPr id="19459" name="Line 13"/>
          <p:cNvSpPr>
            <a:spLocks noChangeShapeType="1"/>
          </p:cNvSpPr>
          <p:nvPr/>
        </p:nvSpPr>
        <p:spPr bwMode="auto">
          <a:xfrm>
            <a:off x="4784725" y="4148138"/>
            <a:ext cx="1588" cy="0"/>
          </a:xfrm>
          <a:prstGeom prst="line">
            <a:avLst/>
          </a:prstGeom>
          <a:noFill/>
          <a:ln w="106363">
            <a:solidFill>
              <a:schemeClr val="accent2"/>
            </a:solidFill>
            <a:round/>
            <a:headEnd/>
            <a:tailEnd/>
          </a:ln>
        </p:spPr>
        <p:txBody>
          <a:bodyPr/>
          <a:lstStyle/>
          <a:p>
            <a:endParaRPr lang="en-US"/>
          </a:p>
        </p:txBody>
      </p:sp>
      <p:sp>
        <p:nvSpPr>
          <p:cNvPr id="19460" name="Freeform 14"/>
          <p:cNvSpPr>
            <a:spLocks/>
          </p:cNvSpPr>
          <p:nvPr/>
        </p:nvSpPr>
        <p:spPr bwMode="auto">
          <a:xfrm>
            <a:off x="3790950" y="2163763"/>
            <a:ext cx="452438" cy="403225"/>
          </a:xfrm>
          <a:custGeom>
            <a:avLst/>
            <a:gdLst>
              <a:gd name="T0" fmla="*/ 0 w 527"/>
              <a:gd name="T1" fmla="*/ 440 h 559"/>
              <a:gd name="T2" fmla="*/ 9 w 527"/>
              <a:gd name="T3" fmla="*/ 365 h 559"/>
              <a:gd name="T4" fmla="*/ 75 w 527"/>
              <a:gd name="T5" fmla="*/ 319 h 559"/>
              <a:gd name="T6" fmla="*/ 67 w 527"/>
              <a:gd name="T7" fmla="*/ 288 h 559"/>
              <a:gd name="T8" fmla="*/ 146 w 527"/>
              <a:gd name="T9" fmla="*/ 215 h 559"/>
              <a:gd name="T10" fmla="*/ 161 w 527"/>
              <a:gd name="T11" fmla="*/ 171 h 559"/>
              <a:gd name="T12" fmla="*/ 198 w 527"/>
              <a:gd name="T13" fmla="*/ 171 h 559"/>
              <a:gd name="T14" fmla="*/ 202 w 527"/>
              <a:gd name="T15" fmla="*/ 144 h 559"/>
              <a:gd name="T16" fmla="*/ 304 w 527"/>
              <a:gd name="T17" fmla="*/ 42 h 559"/>
              <a:gd name="T18" fmla="*/ 352 w 527"/>
              <a:gd name="T19" fmla="*/ 0 h 559"/>
              <a:gd name="T20" fmla="*/ 407 w 527"/>
              <a:gd name="T21" fmla="*/ 54 h 559"/>
              <a:gd name="T22" fmla="*/ 396 w 527"/>
              <a:gd name="T23" fmla="*/ 86 h 559"/>
              <a:gd name="T24" fmla="*/ 388 w 527"/>
              <a:gd name="T25" fmla="*/ 113 h 559"/>
              <a:gd name="T26" fmla="*/ 429 w 527"/>
              <a:gd name="T27" fmla="*/ 252 h 559"/>
              <a:gd name="T28" fmla="*/ 461 w 527"/>
              <a:gd name="T29" fmla="*/ 261 h 559"/>
              <a:gd name="T30" fmla="*/ 492 w 527"/>
              <a:gd name="T31" fmla="*/ 413 h 559"/>
              <a:gd name="T32" fmla="*/ 527 w 527"/>
              <a:gd name="T33" fmla="*/ 440 h 559"/>
              <a:gd name="T34" fmla="*/ 527 w 527"/>
              <a:gd name="T35" fmla="*/ 467 h 559"/>
              <a:gd name="T36" fmla="*/ 482 w 527"/>
              <a:gd name="T37" fmla="*/ 481 h 559"/>
              <a:gd name="T38" fmla="*/ 492 w 527"/>
              <a:gd name="T39" fmla="*/ 506 h 559"/>
              <a:gd name="T40" fmla="*/ 425 w 527"/>
              <a:gd name="T41" fmla="*/ 481 h 559"/>
              <a:gd name="T42" fmla="*/ 327 w 527"/>
              <a:gd name="T43" fmla="*/ 559 h 559"/>
              <a:gd name="T44" fmla="*/ 315 w 527"/>
              <a:gd name="T45" fmla="*/ 529 h 559"/>
              <a:gd name="T46" fmla="*/ 342 w 527"/>
              <a:gd name="T47" fmla="*/ 498 h 559"/>
              <a:gd name="T48" fmla="*/ 338 w 527"/>
              <a:gd name="T49" fmla="*/ 467 h 559"/>
              <a:gd name="T50" fmla="*/ 238 w 527"/>
              <a:gd name="T51" fmla="*/ 452 h 559"/>
              <a:gd name="T52" fmla="*/ 142 w 527"/>
              <a:gd name="T53" fmla="*/ 392 h 559"/>
              <a:gd name="T54" fmla="*/ 81 w 527"/>
              <a:gd name="T55" fmla="*/ 425 h 559"/>
              <a:gd name="T56" fmla="*/ 0 w 527"/>
              <a:gd name="T57" fmla="*/ 440 h 5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27"/>
              <a:gd name="T88" fmla="*/ 0 h 559"/>
              <a:gd name="T89" fmla="*/ 527 w 527"/>
              <a:gd name="T90" fmla="*/ 559 h 5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27" h="559">
                <a:moveTo>
                  <a:pt x="0" y="440"/>
                </a:moveTo>
                <a:lnTo>
                  <a:pt x="9" y="365"/>
                </a:lnTo>
                <a:lnTo>
                  <a:pt x="75" y="319"/>
                </a:lnTo>
                <a:lnTo>
                  <a:pt x="67" y="288"/>
                </a:lnTo>
                <a:lnTo>
                  <a:pt x="146" y="215"/>
                </a:lnTo>
                <a:lnTo>
                  <a:pt x="161" y="171"/>
                </a:lnTo>
                <a:lnTo>
                  <a:pt x="198" y="171"/>
                </a:lnTo>
                <a:lnTo>
                  <a:pt x="202" y="144"/>
                </a:lnTo>
                <a:lnTo>
                  <a:pt x="304" y="42"/>
                </a:lnTo>
                <a:lnTo>
                  <a:pt x="352" y="0"/>
                </a:lnTo>
                <a:lnTo>
                  <a:pt x="407" y="54"/>
                </a:lnTo>
                <a:lnTo>
                  <a:pt x="396" y="86"/>
                </a:lnTo>
                <a:lnTo>
                  <a:pt x="388" y="113"/>
                </a:lnTo>
                <a:lnTo>
                  <a:pt x="429" y="252"/>
                </a:lnTo>
                <a:lnTo>
                  <a:pt x="461" y="261"/>
                </a:lnTo>
                <a:lnTo>
                  <a:pt x="492" y="413"/>
                </a:lnTo>
                <a:lnTo>
                  <a:pt x="527" y="440"/>
                </a:lnTo>
                <a:lnTo>
                  <a:pt x="527" y="467"/>
                </a:lnTo>
                <a:lnTo>
                  <a:pt x="482" y="481"/>
                </a:lnTo>
                <a:lnTo>
                  <a:pt x="492" y="506"/>
                </a:lnTo>
                <a:lnTo>
                  <a:pt x="425" y="481"/>
                </a:lnTo>
                <a:lnTo>
                  <a:pt x="327" y="559"/>
                </a:lnTo>
                <a:lnTo>
                  <a:pt x="315" y="529"/>
                </a:lnTo>
                <a:lnTo>
                  <a:pt x="342" y="498"/>
                </a:lnTo>
                <a:lnTo>
                  <a:pt x="338" y="467"/>
                </a:lnTo>
                <a:lnTo>
                  <a:pt x="238" y="452"/>
                </a:lnTo>
                <a:lnTo>
                  <a:pt x="142" y="392"/>
                </a:lnTo>
                <a:lnTo>
                  <a:pt x="81" y="425"/>
                </a:lnTo>
                <a:lnTo>
                  <a:pt x="0" y="440"/>
                </a:lnTo>
                <a:close/>
              </a:path>
            </a:pathLst>
          </a:custGeom>
          <a:solidFill>
            <a:srgbClr val="FF3300"/>
          </a:solidFill>
          <a:ln w="26988">
            <a:solidFill>
              <a:schemeClr val="accent2"/>
            </a:solidFill>
            <a:round/>
            <a:headEnd/>
            <a:tailEnd/>
          </a:ln>
        </p:spPr>
        <p:txBody>
          <a:bodyPr/>
          <a:lstStyle/>
          <a:p>
            <a:endParaRPr lang="en-US"/>
          </a:p>
        </p:txBody>
      </p:sp>
      <p:sp>
        <p:nvSpPr>
          <p:cNvPr id="19461" name="Freeform 15"/>
          <p:cNvSpPr>
            <a:spLocks/>
          </p:cNvSpPr>
          <p:nvPr/>
        </p:nvSpPr>
        <p:spPr bwMode="auto">
          <a:xfrm>
            <a:off x="2865438" y="2384425"/>
            <a:ext cx="900112" cy="827088"/>
          </a:xfrm>
          <a:custGeom>
            <a:avLst/>
            <a:gdLst>
              <a:gd name="T0" fmla="*/ 325 w 1046"/>
              <a:gd name="T1" fmla="*/ 77 h 1151"/>
              <a:gd name="T2" fmla="*/ 369 w 1046"/>
              <a:gd name="T3" fmla="*/ 96 h 1151"/>
              <a:gd name="T4" fmla="*/ 446 w 1046"/>
              <a:gd name="T5" fmla="*/ 38 h 1151"/>
              <a:gd name="T6" fmla="*/ 527 w 1046"/>
              <a:gd name="T7" fmla="*/ 0 h 1151"/>
              <a:gd name="T8" fmla="*/ 636 w 1046"/>
              <a:gd name="T9" fmla="*/ 69 h 1151"/>
              <a:gd name="T10" fmla="*/ 700 w 1046"/>
              <a:gd name="T11" fmla="*/ 77 h 1151"/>
              <a:gd name="T12" fmla="*/ 790 w 1046"/>
              <a:gd name="T13" fmla="*/ 92 h 1151"/>
              <a:gd name="T14" fmla="*/ 813 w 1046"/>
              <a:gd name="T15" fmla="*/ 163 h 1151"/>
              <a:gd name="T16" fmla="*/ 790 w 1046"/>
              <a:gd name="T17" fmla="*/ 221 h 1151"/>
              <a:gd name="T18" fmla="*/ 879 w 1046"/>
              <a:gd name="T19" fmla="*/ 327 h 1151"/>
              <a:gd name="T20" fmla="*/ 861 w 1046"/>
              <a:gd name="T21" fmla="*/ 371 h 1151"/>
              <a:gd name="T22" fmla="*/ 911 w 1046"/>
              <a:gd name="T23" fmla="*/ 434 h 1151"/>
              <a:gd name="T24" fmla="*/ 961 w 1046"/>
              <a:gd name="T25" fmla="*/ 498 h 1151"/>
              <a:gd name="T26" fmla="*/ 1046 w 1046"/>
              <a:gd name="T27" fmla="*/ 503 h 1151"/>
              <a:gd name="T28" fmla="*/ 1031 w 1046"/>
              <a:gd name="T29" fmla="*/ 569 h 1151"/>
              <a:gd name="T30" fmla="*/ 933 w 1046"/>
              <a:gd name="T31" fmla="*/ 619 h 1151"/>
              <a:gd name="T32" fmla="*/ 946 w 1046"/>
              <a:gd name="T33" fmla="*/ 694 h 1151"/>
              <a:gd name="T34" fmla="*/ 911 w 1046"/>
              <a:gd name="T35" fmla="*/ 763 h 1151"/>
              <a:gd name="T36" fmla="*/ 848 w 1046"/>
              <a:gd name="T37" fmla="*/ 784 h 1151"/>
              <a:gd name="T38" fmla="*/ 829 w 1046"/>
              <a:gd name="T39" fmla="*/ 830 h 1151"/>
              <a:gd name="T40" fmla="*/ 708 w 1046"/>
              <a:gd name="T41" fmla="*/ 911 h 1151"/>
              <a:gd name="T42" fmla="*/ 721 w 1046"/>
              <a:gd name="T43" fmla="*/ 1007 h 1151"/>
              <a:gd name="T44" fmla="*/ 636 w 1046"/>
              <a:gd name="T45" fmla="*/ 1011 h 1151"/>
              <a:gd name="T46" fmla="*/ 567 w 1046"/>
              <a:gd name="T47" fmla="*/ 1069 h 1151"/>
              <a:gd name="T48" fmla="*/ 563 w 1046"/>
              <a:gd name="T49" fmla="*/ 1132 h 1151"/>
              <a:gd name="T50" fmla="*/ 508 w 1046"/>
              <a:gd name="T51" fmla="*/ 1142 h 1151"/>
              <a:gd name="T52" fmla="*/ 404 w 1046"/>
              <a:gd name="T53" fmla="*/ 1107 h 1151"/>
              <a:gd name="T54" fmla="*/ 240 w 1046"/>
              <a:gd name="T55" fmla="*/ 1003 h 1151"/>
              <a:gd name="T56" fmla="*/ 163 w 1046"/>
              <a:gd name="T57" fmla="*/ 1003 h 1151"/>
              <a:gd name="T58" fmla="*/ 144 w 1046"/>
              <a:gd name="T59" fmla="*/ 994 h 1151"/>
              <a:gd name="T60" fmla="*/ 121 w 1046"/>
              <a:gd name="T61" fmla="*/ 955 h 1151"/>
              <a:gd name="T62" fmla="*/ 69 w 1046"/>
              <a:gd name="T63" fmla="*/ 896 h 1151"/>
              <a:gd name="T64" fmla="*/ 38 w 1046"/>
              <a:gd name="T65" fmla="*/ 838 h 1151"/>
              <a:gd name="T66" fmla="*/ 81 w 1046"/>
              <a:gd name="T67" fmla="*/ 759 h 1151"/>
              <a:gd name="T68" fmla="*/ 135 w 1046"/>
              <a:gd name="T69" fmla="*/ 682 h 1151"/>
              <a:gd name="T70" fmla="*/ 167 w 1046"/>
              <a:gd name="T71" fmla="*/ 642 h 1151"/>
              <a:gd name="T72" fmla="*/ 158 w 1046"/>
              <a:gd name="T73" fmla="*/ 573 h 1151"/>
              <a:gd name="T74" fmla="*/ 113 w 1046"/>
              <a:gd name="T75" fmla="*/ 542 h 1151"/>
              <a:gd name="T76" fmla="*/ 108 w 1046"/>
              <a:gd name="T77" fmla="*/ 475 h 1151"/>
              <a:gd name="T78" fmla="*/ 69 w 1046"/>
              <a:gd name="T79" fmla="*/ 413 h 1151"/>
              <a:gd name="T80" fmla="*/ 38 w 1046"/>
              <a:gd name="T81" fmla="*/ 359 h 1151"/>
              <a:gd name="T82" fmla="*/ 0 w 1046"/>
              <a:gd name="T83" fmla="*/ 313 h 1151"/>
              <a:gd name="T84" fmla="*/ 208 w 1046"/>
              <a:gd name="T85" fmla="*/ 250 h 1151"/>
              <a:gd name="T86" fmla="*/ 248 w 1046"/>
              <a:gd name="T87" fmla="*/ 234 h 1151"/>
              <a:gd name="T88" fmla="*/ 275 w 1046"/>
              <a:gd name="T89" fmla="*/ 163 h 115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46"/>
              <a:gd name="T136" fmla="*/ 0 h 1151"/>
              <a:gd name="T137" fmla="*/ 1046 w 1046"/>
              <a:gd name="T138" fmla="*/ 1151 h 115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46" h="1151">
                <a:moveTo>
                  <a:pt x="260" y="109"/>
                </a:moveTo>
                <a:lnTo>
                  <a:pt x="325" y="77"/>
                </a:lnTo>
                <a:lnTo>
                  <a:pt x="361" y="105"/>
                </a:lnTo>
                <a:lnTo>
                  <a:pt x="369" y="96"/>
                </a:lnTo>
                <a:lnTo>
                  <a:pt x="396" y="50"/>
                </a:lnTo>
                <a:lnTo>
                  <a:pt x="446" y="38"/>
                </a:lnTo>
                <a:lnTo>
                  <a:pt x="494" y="0"/>
                </a:lnTo>
                <a:lnTo>
                  <a:pt x="527" y="0"/>
                </a:lnTo>
                <a:lnTo>
                  <a:pt x="594" y="77"/>
                </a:lnTo>
                <a:lnTo>
                  <a:pt x="636" y="69"/>
                </a:lnTo>
                <a:lnTo>
                  <a:pt x="665" y="88"/>
                </a:lnTo>
                <a:lnTo>
                  <a:pt x="700" y="77"/>
                </a:lnTo>
                <a:lnTo>
                  <a:pt x="740" y="117"/>
                </a:lnTo>
                <a:lnTo>
                  <a:pt x="790" y="92"/>
                </a:lnTo>
                <a:lnTo>
                  <a:pt x="808" y="105"/>
                </a:lnTo>
                <a:lnTo>
                  <a:pt x="813" y="163"/>
                </a:lnTo>
                <a:lnTo>
                  <a:pt x="825" y="186"/>
                </a:lnTo>
                <a:lnTo>
                  <a:pt x="790" y="221"/>
                </a:lnTo>
                <a:lnTo>
                  <a:pt x="794" y="246"/>
                </a:lnTo>
                <a:lnTo>
                  <a:pt x="879" y="327"/>
                </a:lnTo>
                <a:lnTo>
                  <a:pt x="892" y="340"/>
                </a:lnTo>
                <a:lnTo>
                  <a:pt x="861" y="371"/>
                </a:lnTo>
                <a:lnTo>
                  <a:pt x="879" y="405"/>
                </a:lnTo>
                <a:lnTo>
                  <a:pt x="911" y="434"/>
                </a:lnTo>
                <a:lnTo>
                  <a:pt x="929" y="498"/>
                </a:lnTo>
                <a:lnTo>
                  <a:pt x="961" y="498"/>
                </a:lnTo>
                <a:lnTo>
                  <a:pt x="1027" y="484"/>
                </a:lnTo>
                <a:lnTo>
                  <a:pt x="1046" y="503"/>
                </a:lnTo>
                <a:lnTo>
                  <a:pt x="1042" y="550"/>
                </a:lnTo>
                <a:lnTo>
                  <a:pt x="1031" y="569"/>
                </a:lnTo>
                <a:lnTo>
                  <a:pt x="986" y="582"/>
                </a:lnTo>
                <a:lnTo>
                  <a:pt x="933" y="619"/>
                </a:lnTo>
                <a:lnTo>
                  <a:pt x="933" y="659"/>
                </a:lnTo>
                <a:lnTo>
                  <a:pt x="946" y="694"/>
                </a:lnTo>
                <a:lnTo>
                  <a:pt x="911" y="740"/>
                </a:lnTo>
                <a:lnTo>
                  <a:pt x="911" y="763"/>
                </a:lnTo>
                <a:lnTo>
                  <a:pt x="888" y="788"/>
                </a:lnTo>
                <a:lnTo>
                  <a:pt x="848" y="784"/>
                </a:lnTo>
                <a:lnTo>
                  <a:pt x="829" y="803"/>
                </a:lnTo>
                <a:lnTo>
                  <a:pt x="829" y="830"/>
                </a:lnTo>
                <a:lnTo>
                  <a:pt x="758" y="857"/>
                </a:lnTo>
                <a:lnTo>
                  <a:pt x="708" y="911"/>
                </a:lnTo>
                <a:lnTo>
                  <a:pt x="704" y="942"/>
                </a:lnTo>
                <a:lnTo>
                  <a:pt x="721" y="1007"/>
                </a:lnTo>
                <a:lnTo>
                  <a:pt x="681" y="1048"/>
                </a:lnTo>
                <a:lnTo>
                  <a:pt x="636" y="1011"/>
                </a:lnTo>
                <a:lnTo>
                  <a:pt x="619" y="1011"/>
                </a:lnTo>
                <a:lnTo>
                  <a:pt x="567" y="1069"/>
                </a:lnTo>
                <a:lnTo>
                  <a:pt x="577" y="1111"/>
                </a:lnTo>
                <a:lnTo>
                  <a:pt x="563" y="1132"/>
                </a:lnTo>
                <a:lnTo>
                  <a:pt x="531" y="1119"/>
                </a:lnTo>
                <a:lnTo>
                  <a:pt x="508" y="1142"/>
                </a:lnTo>
                <a:lnTo>
                  <a:pt x="494" y="1151"/>
                </a:lnTo>
                <a:lnTo>
                  <a:pt x="404" y="1107"/>
                </a:lnTo>
                <a:lnTo>
                  <a:pt x="275" y="1061"/>
                </a:lnTo>
                <a:lnTo>
                  <a:pt x="240" y="1003"/>
                </a:lnTo>
                <a:lnTo>
                  <a:pt x="185" y="1030"/>
                </a:lnTo>
                <a:lnTo>
                  <a:pt x="163" y="1003"/>
                </a:lnTo>
                <a:lnTo>
                  <a:pt x="135" y="1011"/>
                </a:lnTo>
                <a:lnTo>
                  <a:pt x="144" y="994"/>
                </a:lnTo>
                <a:lnTo>
                  <a:pt x="127" y="967"/>
                </a:lnTo>
                <a:lnTo>
                  <a:pt x="121" y="955"/>
                </a:lnTo>
                <a:lnTo>
                  <a:pt x="69" y="911"/>
                </a:lnTo>
                <a:lnTo>
                  <a:pt x="69" y="896"/>
                </a:lnTo>
                <a:lnTo>
                  <a:pt x="38" y="867"/>
                </a:lnTo>
                <a:lnTo>
                  <a:pt x="38" y="838"/>
                </a:lnTo>
                <a:lnTo>
                  <a:pt x="60" y="794"/>
                </a:lnTo>
                <a:lnTo>
                  <a:pt x="81" y="759"/>
                </a:lnTo>
                <a:lnTo>
                  <a:pt x="81" y="728"/>
                </a:lnTo>
                <a:lnTo>
                  <a:pt x="135" y="682"/>
                </a:lnTo>
                <a:lnTo>
                  <a:pt x="158" y="671"/>
                </a:lnTo>
                <a:lnTo>
                  <a:pt x="167" y="642"/>
                </a:lnTo>
                <a:lnTo>
                  <a:pt x="177" y="586"/>
                </a:lnTo>
                <a:lnTo>
                  <a:pt x="158" y="573"/>
                </a:lnTo>
                <a:lnTo>
                  <a:pt x="131" y="578"/>
                </a:lnTo>
                <a:lnTo>
                  <a:pt x="113" y="542"/>
                </a:lnTo>
                <a:lnTo>
                  <a:pt x="108" y="488"/>
                </a:lnTo>
                <a:lnTo>
                  <a:pt x="108" y="475"/>
                </a:lnTo>
                <a:lnTo>
                  <a:pt x="73" y="452"/>
                </a:lnTo>
                <a:lnTo>
                  <a:pt x="69" y="413"/>
                </a:lnTo>
                <a:lnTo>
                  <a:pt x="54" y="390"/>
                </a:lnTo>
                <a:lnTo>
                  <a:pt x="38" y="359"/>
                </a:lnTo>
                <a:lnTo>
                  <a:pt x="0" y="323"/>
                </a:lnTo>
                <a:lnTo>
                  <a:pt x="0" y="313"/>
                </a:lnTo>
                <a:lnTo>
                  <a:pt x="158" y="313"/>
                </a:lnTo>
                <a:lnTo>
                  <a:pt x="208" y="250"/>
                </a:lnTo>
                <a:lnTo>
                  <a:pt x="240" y="255"/>
                </a:lnTo>
                <a:lnTo>
                  <a:pt x="248" y="234"/>
                </a:lnTo>
                <a:lnTo>
                  <a:pt x="260" y="194"/>
                </a:lnTo>
                <a:lnTo>
                  <a:pt x="275" y="163"/>
                </a:lnTo>
                <a:lnTo>
                  <a:pt x="260" y="109"/>
                </a:lnTo>
                <a:close/>
              </a:path>
            </a:pathLst>
          </a:custGeom>
          <a:solidFill>
            <a:srgbClr val="008080"/>
          </a:solidFill>
          <a:ln w="26988">
            <a:solidFill>
              <a:schemeClr val="accent2"/>
            </a:solidFill>
            <a:round/>
            <a:headEnd/>
            <a:tailEnd/>
          </a:ln>
        </p:spPr>
        <p:txBody>
          <a:bodyPr/>
          <a:lstStyle/>
          <a:p>
            <a:endParaRPr lang="en-US"/>
          </a:p>
        </p:txBody>
      </p:sp>
      <p:sp>
        <p:nvSpPr>
          <p:cNvPr id="19462" name="Freeform 16"/>
          <p:cNvSpPr>
            <a:spLocks/>
          </p:cNvSpPr>
          <p:nvPr/>
        </p:nvSpPr>
        <p:spPr bwMode="auto">
          <a:xfrm>
            <a:off x="3538538" y="2098675"/>
            <a:ext cx="1384300" cy="1098550"/>
          </a:xfrm>
          <a:custGeom>
            <a:avLst/>
            <a:gdLst>
              <a:gd name="T0" fmla="*/ 132 w 1613"/>
              <a:gd name="T1" fmla="*/ 526 h 1526"/>
              <a:gd name="T2" fmla="*/ 225 w 1613"/>
              <a:gd name="T3" fmla="*/ 471 h 1526"/>
              <a:gd name="T4" fmla="*/ 294 w 1613"/>
              <a:gd name="T5" fmla="*/ 530 h 1526"/>
              <a:gd name="T6" fmla="*/ 528 w 1613"/>
              <a:gd name="T7" fmla="*/ 538 h 1526"/>
              <a:gd name="T8" fmla="*/ 630 w 1613"/>
              <a:gd name="T9" fmla="*/ 588 h 1526"/>
              <a:gd name="T10" fmla="*/ 713 w 1613"/>
              <a:gd name="T11" fmla="*/ 571 h 1526"/>
              <a:gd name="T12" fmla="*/ 815 w 1613"/>
              <a:gd name="T13" fmla="*/ 557 h 1526"/>
              <a:gd name="T14" fmla="*/ 748 w 1613"/>
              <a:gd name="T15" fmla="*/ 355 h 1526"/>
              <a:gd name="T16" fmla="*/ 678 w 1613"/>
              <a:gd name="T17" fmla="*/ 198 h 1526"/>
              <a:gd name="T18" fmla="*/ 709 w 1613"/>
              <a:gd name="T19" fmla="*/ 63 h 1526"/>
              <a:gd name="T20" fmla="*/ 807 w 1613"/>
              <a:gd name="T21" fmla="*/ 28 h 1526"/>
              <a:gd name="T22" fmla="*/ 884 w 1613"/>
              <a:gd name="T23" fmla="*/ 23 h 1526"/>
              <a:gd name="T24" fmla="*/ 1032 w 1613"/>
              <a:gd name="T25" fmla="*/ 48 h 1526"/>
              <a:gd name="T26" fmla="*/ 1055 w 1613"/>
              <a:gd name="T27" fmla="*/ 136 h 1526"/>
              <a:gd name="T28" fmla="*/ 1205 w 1613"/>
              <a:gd name="T29" fmla="*/ 76 h 1526"/>
              <a:gd name="T30" fmla="*/ 1338 w 1613"/>
              <a:gd name="T31" fmla="*/ 296 h 1526"/>
              <a:gd name="T32" fmla="*/ 1351 w 1613"/>
              <a:gd name="T33" fmla="*/ 342 h 1526"/>
              <a:gd name="T34" fmla="*/ 1305 w 1613"/>
              <a:gd name="T35" fmla="*/ 346 h 1526"/>
              <a:gd name="T36" fmla="*/ 1274 w 1613"/>
              <a:gd name="T37" fmla="*/ 405 h 1526"/>
              <a:gd name="T38" fmla="*/ 1305 w 1613"/>
              <a:gd name="T39" fmla="*/ 517 h 1526"/>
              <a:gd name="T40" fmla="*/ 1438 w 1613"/>
              <a:gd name="T41" fmla="*/ 596 h 1526"/>
              <a:gd name="T42" fmla="*/ 1496 w 1613"/>
              <a:gd name="T43" fmla="*/ 699 h 1526"/>
              <a:gd name="T44" fmla="*/ 1457 w 1613"/>
              <a:gd name="T45" fmla="*/ 769 h 1526"/>
              <a:gd name="T46" fmla="*/ 1424 w 1613"/>
              <a:gd name="T47" fmla="*/ 901 h 1526"/>
              <a:gd name="T48" fmla="*/ 1515 w 1613"/>
              <a:gd name="T49" fmla="*/ 951 h 1526"/>
              <a:gd name="T50" fmla="*/ 1507 w 1613"/>
              <a:gd name="T51" fmla="*/ 1084 h 1526"/>
              <a:gd name="T52" fmla="*/ 1613 w 1613"/>
              <a:gd name="T53" fmla="*/ 1161 h 1526"/>
              <a:gd name="T54" fmla="*/ 1574 w 1613"/>
              <a:gd name="T55" fmla="*/ 1228 h 1526"/>
              <a:gd name="T56" fmla="*/ 1492 w 1613"/>
              <a:gd name="T57" fmla="*/ 1213 h 1526"/>
              <a:gd name="T58" fmla="*/ 1440 w 1613"/>
              <a:gd name="T59" fmla="*/ 1209 h 1526"/>
              <a:gd name="T60" fmla="*/ 1401 w 1613"/>
              <a:gd name="T61" fmla="*/ 1326 h 1526"/>
              <a:gd name="T62" fmla="*/ 1334 w 1613"/>
              <a:gd name="T63" fmla="*/ 1357 h 1526"/>
              <a:gd name="T64" fmla="*/ 1278 w 1613"/>
              <a:gd name="T65" fmla="*/ 1397 h 1526"/>
              <a:gd name="T66" fmla="*/ 1153 w 1613"/>
              <a:gd name="T67" fmla="*/ 1459 h 1526"/>
              <a:gd name="T68" fmla="*/ 1028 w 1613"/>
              <a:gd name="T69" fmla="*/ 1501 h 1526"/>
              <a:gd name="T70" fmla="*/ 988 w 1613"/>
              <a:gd name="T71" fmla="*/ 1317 h 1526"/>
              <a:gd name="T72" fmla="*/ 903 w 1613"/>
              <a:gd name="T73" fmla="*/ 1326 h 1526"/>
              <a:gd name="T74" fmla="*/ 811 w 1613"/>
              <a:gd name="T75" fmla="*/ 1326 h 1526"/>
              <a:gd name="T76" fmla="*/ 678 w 1613"/>
              <a:gd name="T77" fmla="*/ 1353 h 1526"/>
              <a:gd name="T78" fmla="*/ 567 w 1613"/>
              <a:gd name="T79" fmla="*/ 1336 h 1526"/>
              <a:gd name="T80" fmla="*/ 400 w 1613"/>
              <a:gd name="T81" fmla="*/ 1365 h 1526"/>
              <a:gd name="T82" fmla="*/ 182 w 1613"/>
              <a:gd name="T83" fmla="*/ 1251 h 1526"/>
              <a:gd name="T84" fmla="*/ 121 w 1613"/>
              <a:gd name="T85" fmla="*/ 1126 h 1526"/>
              <a:gd name="T86" fmla="*/ 144 w 1613"/>
              <a:gd name="T87" fmla="*/ 1013 h 1526"/>
              <a:gd name="T88" fmla="*/ 253 w 1613"/>
              <a:gd name="T89" fmla="*/ 940 h 1526"/>
              <a:gd name="T90" fmla="*/ 207 w 1613"/>
              <a:gd name="T91" fmla="*/ 882 h 1526"/>
              <a:gd name="T92" fmla="*/ 125 w 1613"/>
              <a:gd name="T93" fmla="*/ 851 h 1526"/>
              <a:gd name="T94" fmla="*/ 78 w 1613"/>
              <a:gd name="T95" fmla="*/ 765 h 1526"/>
              <a:gd name="T96" fmla="*/ 5 w 1613"/>
              <a:gd name="T97" fmla="*/ 624 h 152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13"/>
              <a:gd name="T148" fmla="*/ 0 h 1526"/>
              <a:gd name="T149" fmla="*/ 1613 w 1613"/>
              <a:gd name="T150" fmla="*/ 1526 h 152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13" h="1526">
                <a:moveTo>
                  <a:pt x="42" y="576"/>
                </a:moveTo>
                <a:lnTo>
                  <a:pt x="86" y="538"/>
                </a:lnTo>
                <a:lnTo>
                  <a:pt x="132" y="526"/>
                </a:lnTo>
                <a:lnTo>
                  <a:pt x="178" y="519"/>
                </a:lnTo>
                <a:lnTo>
                  <a:pt x="190" y="486"/>
                </a:lnTo>
                <a:lnTo>
                  <a:pt x="225" y="471"/>
                </a:lnTo>
                <a:lnTo>
                  <a:pt x="248" y="503"/>
                </a:lnTo>
                <a:lnTo>
                  <a:pt x="261" y="538"/>
                </a:lnTo>
                <a:lnTo>
                  <a:pt x="294" y="530"/>
                </a:lnTo>
                <a:lnTo>
                  <a:pt x="361" y="515"/>
                </a:lnTo>
                <a:lnTo>
                  <a:pt x="436" y="482"/>
                </a:lnTo>
                <a:lnTo>
                  <a:pt x="528" y="538"/>
                </a:lnTo>
                <a:lnTo>
                  <a:pt x="621" y="557"/>
                </a:lnTo>
                <a:lnTo>
                  <a:pt x="630" y="580"/>
                </a:lnTo>
                <a:lnTo>
                  <a:pt x="630" y="588"/>
                </a:lnTo>
                <a:lnTo>
                  <a:pt x="603" y="619"/>
                </a:lnTo>
                <a:lnTo>
                  <a:pt x="621" y="653"/>
                </a:lnTo>
                <a:lnTo>
                  <a:pt x="713" y="571"/>
                </a:lnTo>
                <a:lnTo>
                  <a:pt x="780" y="603"/>
                </a:lnTo>
                <a:lnTo>
                  <a:pt x="776" y="571"/>
                </a:lnTo>
                <a:lnTo>
                  <a:pt x="815" y="557"/>
                </a:lnTo>
                <a:lnTo>
                  <a:pt x="815" y="530"/>
                </a:lnTo>
                <a:lnTo>
                  <a:pt x="780" y="499"/>
                </a:lnTo>
                <a:lnTo>
                  <a:pt x="748" y="355"/>
                </a:lnTo>
                <a:lnTo>
                  <a:pt x="744" y="346"/>
                </a:lnTo>
                <a:lnTo>
                  <a:pt x="728" y="346"/>
                </a:lnTo>
                <a:lnTo>
                  <a:pt x="678" y="198"/>
                </a:lnTo>
                <a:lnTo>
                  <a:pt x="694" y="144"/>
                </a:lnTo>
                <a:lnTo>
                  <a:pt x="642" y="90"/>
                </a:lnTo>
                <a:lnTo>
                  <a:pt x="709" y="63"/>
                </a:lnTo>
                <a:lnTo>
                  <a:pt x="759" y="19"/>
                </a:lnTo>
                <a:lnTo>
                  <a:pt x="794" y="5"/>
                </a:lnTo>
                <a:lnTo>
                  <a:pt x="807" y="28"/>
                </a:lnTo>
                <a:lnTo>
                  <a:pt x="830" y="28"/>
                </a:lnTo>
                <a:lnTo>
                  <a:pt x="867" y="0"/>
                </a:lnTo>
                <a:lnTo>
                  <a:pt x="884" y="23"/>
                </a:lnTo>
                <a:lnTo>
                  <a:pt x="911" y="19"/>
                </a:lnTo>
                <a:lnTo>
                  <a:pt x="969" y="40"/>
                </a:lnTo>
                <a:lnTo>
                  <a:pt x="1032" y="48"/>
                </a:lnTo>
                <a:lnTo>
                  <a:pt x="992" y="76"/>
                </a:lnTo>
                <a:lnTo>
                  <a:pt x="1023" y="153"/>
                </a:lnTo>
                <a:lnTo>
                  <a:pt x="1055" y="136"/>
                </a:lnTo>
                <a:lnTo>
                  <a:pt x="1132" y="132"/>
                </a:lnTo>
                <a:lnTo>
                  <a:pt x="1167" y="109"/>
                </a:lnTo>
                <a:lnTo>
                  <a:pt x="1205" y="76"/>
                </a:lnTo>
                <a:lnTo>
                  <a:pt x="1305" y="173"/>
                </a:lnTo>
                <a:lnTo>
                  <a:pt x="1340" y="192"/>
                </a:lnTo>
                <a:lnTo>
                  <a:pt x="1338" y="296"/>
                </a:lnTo>
                <a:lnTo>
                  <a:pt x="1365" y="309"/>
                </a:lnTo>
                <a:lnTo>
                  <a:pt x="1363" y="334"/>
                </a:lnTo>
                <a:lnTo>
                  <a:pt x="1351" y="342"/>
                </a:lnTo>
                <a:lnTo>
                  <a:pt x="1334" y="330"/>
                </a:lnTo>
                <a:lnTo>
                  <a:pt x="1321" y="334"/>
                </a:lnTo>
                <a:lnTo>
                  <a:pt x="1305" y="346"/>
                </a:lnTo>
                <a:lnTo>
                  <a:pt x="1303" y="373"/>
                </a:lnTo>
                <a:lnTo>
                  <a:pt x="1288" y="390"/>
                </a:lnTo>
                <a:lnTo>
                  <a:pt x="1274" y="405"/>
                </a:lnTo>
                <a:lnTo>
                  <a:pt x="1253" y="413"/>
                </a:lnTo>
                <a:lnTo>
                  <a:pt x="1274" y="459"/>
                </a:lnTo>
                <a:lnTo>
                  <a:pt x="1305" y="517"/>
                </a:lnTo>
                <a:lnTo>
                  <a:pt x="1351" y="501"/>
                </a:lnTo>
                <a:lnTo>
                  <a:pt x="1409" y="590"/>
                </a:lnTo>
                <a:lnTo>
                  <a:pt x="1438" y="596"/>
                </a:lnTo>
                <a:lnTo>
                  <a:pt x="1471" y="619"/>
                </a:lnTo>
                <a:lnTo>
                  <a:pt x="1492" y="653"/>
                </a:lnTo>
                <a:lnTo>
                  <a:pt x="1496" y="699"/>
                </a:lnTo>
                <a:lnTo>
                  <a:pt x="1467" y="738"/>
                </a:lnTo>
                <a:lnTo>
                  <a:pt x="1453" y="742"/>
                </a:lnTo>
                <a:lnTo>
                  <a:pt x="1457" y="769"/>
                </a:lnTo>
                <a:lnTo>
                  <a:pt x="1401" y="784"/>
                </a:lnTo>
                <a:lnTo>
                  <a:pt x="1382" y="878"/>
                </a:lnTo>
                <a:lnTo>
                  <a:pt x="1424" y="901"/>
                </a:lnTo>
                <a:lnTo>
                  <a:pt x="1461" y="909"/>
                </a:lnTo>
                <a:lnTo>
                  <a:pt x="1501" y="932"/>
                </a:lnTo>
                <a:lnTo>
                  <a:pt x="1515" y="951"/>
                </a:lnTo>
                <a:lnTo>
                  <a:pt x="1496" y="1003"/>
                </a:lnTo>
                <a:lnTo>
                  <a:pt x="1496" y="1057"/>
                </a:lnTo>
                <a:lnTo>
                  <a:pt x="1507" y="1084"/>
                </a:lnTo>
                <a:lnTo>
                  <a:pt x="1592" y="1115"/>
                </a:lnTo>
                <a:lnTo>
                  <a:pt x="1609" y="1130"/>
                </a:lnTo>
                <a:lnTo>
                  <a:pt x="1613" y="1161"/>
                </a:lnTo>
                <a:lnTo>
                  <a:pt x="1596" y="1182"/>
                </a:lnTo>
                <a:lnTo>
                  <a:pt x="1584" y="1209"/>
                </a:lnTo>
                <a:lnTo>
                  <a:pt x="1574" y="1228"/>
                </a:lnTo>
                <a:lnTo>
                  <a:pt x="1546" y="1197"/>
                </a:lnTo>
                <a:lnTo>
                  <a:pt x="1528" y="1192"/>
                </a:lnTo>
                <a:lnTo>
                  <a:pt x="1492" y="1213"/>
                </a:lnTo>
                <a:lnTo>
                  <a:pt x="1476" y="1224"/>
                </a:lnTo>
                <a:lnTo>
                  <a:pt x="1457" y="1197"/>
                </a:lnTo>
                <a:lnTo>
                  <a:pt x="1440" y="1209"/>
                </a:lnTo>
                <a:lnTo>
                  <a:pt x="1444" y="1247"/>
                </a:lnTo>
                <a:lnTo>
                  <a:pt x="1424" y="1299"/>
                </a:lnTo>
                <a:lnTo>
                  <a:pt x="1401" y="1326"/>
                </a:lnTo>
                <a:lnTo>
                  <a:pt x="1405" y="1353"/>
                </a:lnTo>
                <a:lnTo>
                  <a:pt x="1346" y="1384"/>
                </a:lnTo>
                <a:lnTo>
                  <a:pt x="1334" y="1357"/>
                </a:lnTo>
                <a:lnTo>
                  <a:pt x="1319" y="1357"/>
                </a:lnTo>
                <a:lnTo>
                  <a:pt x="1278" y="1365"/>
                </a:lnTo>
                <a:lnTo>
                  <a:pt x="1278" y="1397"/>
                </a:lnTo>
                <a:lnTo>
                  <a:pt x="1240" y="1397"/>
                </a:lnTo>
                <a:lnTo>
                  <a:pt x="1203" y="1432"/>
                </a:lnTo>
                <a:lnTo>
                  <a:pt x="1153" y="1459"/>
                </a:lnTo>
                <a:lnTo>
                  <a:pt x="1090" y="1526"/>
                </a:lnTo>
                <a:lnTo>
                  <a:pt x="1032" y="1513"/>
                </a:lnTo>
                <a:lnTo>
                  <a:pt x="1028" y="1501"/>
                </a:lnTo>
                <a:lnTo>
                  <a:pt x="1082" y="1413"/>
                </a:lnTo>
                <a:lnTo>
                  <a:pt x="1011" y="1309"/>
                </a:lnTo>
                <a:lnTo>
                  <a:pt x="988" y="1317"/>
                </a:lnTo>
                <a:lnTo>
                  <a:pt x="932" y="1294"/>
                </a:lnTo>
                <a:lnTo>
                  <a:pt x="919" y="1305"/>
                </a:lnTo>
                <a:lnTo>
                  <a:pt x="903" y="1326"/>
                </a:lnTo>
                <a:lnTo>
                  <a:pt x="871" y="1317"/>
                </a:lnTo>
                <a:lnTo>
                  <a:pt x="844" y="1357"/>
                </a:lnTo>
                <a:lnTo>
                  <a:pt x="811" y="1326"/>
                </a:lnTo>
                <a:lnTo>
                  <a:pt x="763" y="1336"/>
                </a:lnTo>
                <a:lnTo>
                  <a:pt x="713" y="1317"/>
                </a:lnTo>
                <a:lnTo>
                  <a:pt x="678" y="1353"/>
                </a:lnTo>
                <a:lnTo>
                  <a:pt x="638" y="1336"/>
                </a:lnTo>
                <a:lnTo>
                  <a:pt x="607" y="1370"/>
                </a:lnTo>
                <a:lnTo>
                  <a:pt x="567" y="1336"/>
                </a:lnTo>
                <a:lnTo>
                  <a:pt x="540" y="1349"/>
                </a:lnTo>
                <a:lnTo>
                  <a:pt x="440" y="1365"/>
                </a:lnTo>
                <a:lnTo>
                  <a:pt x="400" y="1365"/>
                </a:lnTo>
                <a:lnTo>
                  <a:pt x="388" y="1380"/>
                </a:lnTo>
                <a:lnTo>
                  <a:pt x="221" y="1259"/>
                </a:lnTo>
                <a:lnTo>
                  <a:pt x="182" y="1251"/>
                </a:lnTo>
                <a:lnTo>
                  <a:pt x="103" y="1182"/>
                </a:lnTo>
                <a:lnTo>
                  <a:pt x="121" y="1149"/>
                </a:lnTo>
                <a:lnTo>
                  <a:pt x="121" y="1126"/>
                </a:lnTo>
                <a:lnTo>
                  <a:pt x="159" y="1092"/>
                </a:lnTo>
                <a:lnTo>
                  <a:pt x="144" y="1053"/>
                </a:lnTo>
                <a:lnTo>
                  <a:pt x="144" y="1013"/>
                </a:lnTo>
                <a:lnTo>
                  <a:pt x="203" y="976"/>
                </a:lnTo>
                <a:lnTo>
                  <a:pt x="244" y="963"/>
                </a:lnTo>
                <a:lnTo>
                  <a:pt x="253" y="940"/>
                </a:lnTo>
                <a:lnTo>
                  <a:pt x="261" y="897"/>
                </a:lnTo>
                <a:lnTo>
                  <a:pt x="244" y="878"/>
                </a:lnTo>
                <a:lnTo>
                  <a:pt x="207" y="882"/>
                </a:lnTo>
                <a:lnTo>
                  <a:pt x="178" y="892"/>
                </a:lnTo>
                <a:lnTo>
                  <a:pt x="144" y="892"/>
                </a:lnTo>
                <a:lnTo>
                  <a:pt x="125" y="851"/>
                </a:lnTo>
                <a:lnTo>
                  <a:pt x="125" y="828"/>
                </a:lnTo>
                <a:lnTo>
                  <a:pt x="90" y="796"/>
                </a:lnTo>
                <a:lnTo>
                  <a:pt x="78" y="765"/>
                </a:lnTo>
                <a:lnTo>
                  <a:pt x="103" y="734"/>
                </a:lnTo>
                <a:lnTo>
                  <a:pt x="9" y="640"/>
                </a:lnTo>
                <a:lnTo>
                  <a:pt x="5" y="624"/>
                </a:lnTo>
                <a:lnTo>
                  <a:pt x="0" y="615"/>
                </a:lnTo>
                <a:lnTo>
                  <a:pt x="42" y="576"/>
                </a:lnTo>
                <a:close/>
              </a:path>
            </a:pathLst>
          </a:custGeom>
          <a:solidFill>
            <a:schemeClr val="hlink"/>
          </a:solidFill>
          <a:ln w="26988">
            <a:solidFill>
              <a:schemeClr val="accent2"/>
            </a:solidFill>
            <a:round/>
            <a:headEnd/>
            <a:tailEnd/>
          </a:ln>
        </p:spPr>
        <p:txBody>
          <a:bodyPr/>
          <a:lstStyle/>
          <a:p>
            <a:endParaRPr lang="en-US"/>
          </a:p>
        </p:txBody>
      </p:sp>
      <p:sp>
        <p:nvSpPr>
          <p:cNvPr id="19463" name="Freeform 17"/>
          <p:cNvSpPr>
            <a:spLocks/>
          </p:cNvSpPr>
          <p:nvPr/>
        </p:nvSpPr>
        <p:spPr bwMode="auto">
          <a:xfrm>
            <a:off x="2808288" y="2947988"/>
            <a:ext cx="1905000" cy="893762"/>
          </a:xfrm>
          <a:custGeom>
            <a:avLst/>
            <a:gdLst>
              <a:gd name="T0" fmla="*/ 252 w 2217"/>
              <a:gd name="T1" fmla="*/ 246 h 1242"/>
              <a:gd name="T2" fmla="*/ 342 w 2217"/>
              <a:gd name="T3" fmla="*/ 279 h 1242"/>
              <a:gd name="T4" fmla="*/ 582 w 2217"/>
              <a:gd name="T5" fmla="*/ 356 h 1242"/>
              <a:gd name="T6" fmla="*/ 644 w 2217"/>
              <a:gd name="T7" fmla="*/ 323 h 1242"/>
              <a:gd name="T8" fmla="*/ 684 w 2217"/>
              <a:gd name="T9" fmla="*/ 229 h 1242"/>
              <a:gd name="T10" fmla="*/ 792 w 2217"/>
              <a:gd name="T11" fmla="*/ 223 h 1242"/>
              <a:gd name="T12" fmla="*/ 778 w 2217"/>
              <a:gd name="T13" fmla="*/ 125 h 1242"/>
              <a:gd name="T14" fmla="*/ 896 w 2217"/>
              <a:gd name="T15" fmla="*/ 48 h 1242"/>
              <a:gd name="T16" fmla="*/ 936 w 2217"/>
              <a:gd name="T17" fmla="*/ 2 h 1242"/>
              <a:gd name="T18" fmla="*/ 1075 w 2217"/>
              <a:gd name="T19" fmla="*/ 83 h 1242"/>
              <a:gd name="T20" fmla="*/ 1305 w 2217"/>
              <a:gd name="T21" fmla="*/ 187 h 1242"/>
              <a:gd name="T22" fmla="*/ 1417 w 2217"/>
              <a:gd name="T23" fmla="*/ 158 h 1242"/>
              <a:gd name="T24" fmla="*/ 1530 w 2217"/>
              <a:gd name="T25" fmla="*/ 177 h 1242"/>
              <a:gd name="T26" fmla="*/ 1661 w 2217"/>
              <a:gd name="T27" fmla="*/ 148 h 1242"/>
              <a:gd name="T28" fmla="*/ 1753 w 2217"/>
              <a:gd name="T29" fmla="*/ 148 h 1242"/>
              <a:gd name="T30" fmla="*/ 1861 w 2217"/>
              <a:gd name="T31" fmla="*/ 133 h 1242"/>
              <a:gd name="T32" fmla="*/ 1882 w 2217"/>
              <a:gd name="T33" fmla="*/ 335 h 1242"/>
              <a:gd name="T34" fmla="*/ 1973 w 2217"/>
              <a:gd name="T35" fmla="*/ 362 h 1242"/>
              <a:gd name="T36" fmla="*/ 2078 w 2217"/>
              <a:gd name="T37" fmla="*/ 454 h 1242"/>
              <a:gd name="T38" fmla="*/ 2098 w 2217"/>
              <a:gd name="T39" fmla="*/ 533 h 1242"/>
              <a:gd name="T40" fmla="*/ 2203 w 2217"/>
              <a:gd name="T41" fmla="*/ 642 h 1242"/>
              <a:gd name="T42" fmla="*/ 2184 w 2217"/>
              <a:gd name="T43" fmla="*/ 681 h 1242"/>
              <a:gd name="T44" fmla="*/ 2115 w 2217"/>
              <a:gd name="T45" fmla="*/ 825 h 1242"/>
              <a:gd name="T46" fmla="*/ 2048 w 2217"/>
              <a:gd name="T47" fmla="*/ 944 h 1242"/>
              <a:gd name="T48" fmla="*/ 1967 w 2217"/>
              <a:gd name="T49" fmla="*/ 904 h 1242"/>
              <a:gd name="T50" fmla="*/ 1819 w 2217"/>
              <a:gd name="T51" fmla="*/ 958 h 1242"/>
              <a:gd name="T52" fmla="*/ 1742 w 2217"/>
              <a:gd name="T53" fmla="*/ 931 h 1242"/>
              <a:gd name="T54" fmla="*/ 1644 w 2217"/>
              <a:gd name="T55" fmla="*/ 931 h 1242"/>
              <a:gd name="T56" fmla="*/ 1555 w 2217"/>
              <a:gd name="T57" fmla="*/ 954 h 1242"/>
              <a:gd name="T58" fmla="*/ 1453 w 2217"/>
              <a:gd name="T59" fmla="*/ 925 h 1242"/>
              <a:gd name="T60" fmla="*/ 1332 w 2217"/>
              <a:gd name="T61" fmla="*/ 944 h 1242"/>
              <a:gd name="T62" fmla="*/ 1184 w 2217"/>
              <a:gd name="T63" fmla="*/ 940 h 1242"/>
              <a:gd name="T64" fmla="*/ 1013 w 2217"/>
              <a:gd name="T65" fmla="*/ 1048 h 1242"/>
              <a:gd name="T66" fmla="*/ 909 w 2217"/>
              <a:gd name="T67" fmla="*/ 1065 h 1242"/>
              <a:gd name="T68" fmla="*/ 834 w 2217"/>
              <a:gd name="T69" fmla="*/ 1173 h 1242"/>
              <a:gd name="T70" fmla="*/ 792 w 2217"/>
              <a:gd name="T71" fmla="*/ 1181 h 1242"/>
              <a:gd name="T72" fmla="*/ 703 w 2217"/>
              <a:gd name="T73" fmla="*/ 1242 h 1242"/>
              <a:gd name="T74" fmla="*/ 509 w 2217"/>
              <a:gd name="T75" fmla="*/ 1088 h 1242"/>
              <a:gd name="T76" fmla="*/ 505 w 2217"/>
              <a:gd name="T77" fmla="*/ 1029 h 1242"/>
              <a:gd name="T78" fmla="*/ 494 w 2217"/>
              <a:gd name="T79" fmla="*/ 967 h 1242"/>
              <a:gd name="T80" fmla="*/ 409 w 2217"/>
              <a:gd name="T81" fmla="*/ 912 h 1242"/>
              <a:gd name="T82" fmla="*/ 428 w 2217"/>
              <a:gd name="T83" fmla="*/ 848 h 1242"/>
              <a:gd name="T84" fmla="*/ 342 w 2217"/>
              <a:gd name="T85" fmla="*/ 754 h 1242"/>
              <a:gd name="T86" fmla="*/ 202 w 2217"/>
              <a:gd name="T87" fmla="*/ 685 h 1242"/>
              <a:gd name="T88" fmla="*/ 38 w 2217"/>
              <a:gd name="T89" fmla="*/ 665 h 1242"/>
              <a:gd name="T90" fmla="*/ 32 w 2217"/>
              <a:gd name="T91" fmla="*/ 544 h 1242"/>
              <a:gd name="T92" fmla="*/ 55 w 2217"/>
              <a:gd name="T93" fmla="*/ 427 h 1242"/>
              <a:gd name="T94" fmla="*/ 175 w 2217"/>
              <a:gd name="T95" fmla="*/ 264 h 124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17"/>
              <a:gd name="T145" fmla="*/ 0 h 1242"/>
              <a:gd name="T146" fmla="*/ 2217 w 2217"/>
              <a:gd name="T147" fmla="*/ 1242 h 124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17" h="1242">
                <a:moveTo>
                  <a:pt x="202" y="223"/>
                </a:moveTo>
                <a:lnTo>
                  <a:pt x="232" y="219"/>
                </a:lnTo>
                <a:lnTo>
                  <a:pt x="252" y="246"/>
                </a:lnTo>
                <a:lnTo>
                  <a:pt x="296" y="223"/>
                </a:lnTo>
                <a:lnTo>
                  <a:pt x="315" y="227"/>
                </a:lnTo>
                <a:lnTo>
                  <a:pt x="342" y="279"/>
                </a:lnTo>
                <a:lnTo>
                  <a:pt x="455" y="317"/>
                </a:lnTo>
                <a:lnTo>
                  <a:pt x="561" y="367"/>
                </a:lnTo>
                <a:lnTo>
                  <a:pt x="582" y="356"/>
                </a:lnTo>
                <a:lnTo>
                  <a:pt x="596" y="335"/>
                </a:lnTo>
                <a:lnTo>
                  <a:pt x="630" y="346"/>
                </a:lnTo>
                <a:lnTo>
                  <a:pt x="644" y="323"/>
                </a:lnTo>
                <a:lnTo>
                  <a:pt x="634" y="304"/>
                </a:lnTo>
                <a:lnTo>
                  <a:pt x="630" y="285"/>
                </a:lnTo>
                <a:lnTo>
                  <a:pt x="684" y="229"/>
                </a:lnTo>
                <a:lnTo>
                  <a:pt x="705" y="227"/>
                </a:lnTo>
                <a:lnTo>
                  <a:pt x="750" y="264"/>
                </a:lnTo>
                <a:lnTo>
                  <a:pt x="792" y="223"/>
                </a:lnTo>
                <a:lnTo>
                  <a:pt x="775" y="179"/>
                </a:lnTo>
                <a:lnTo>
                  <a:pt x="771" y="156"/>
                </a:lnTo>
                <a:lnTo>
                  <a:pt x="778" y="125"/>
                </a:lnTo>
                <a:lnTo>
                  <a:pt x="798" y="104"/>
                </a:lnTo>
                <a:lnTo>
                  <a:pt x="825" y="75"/>
                </a:lnTo>
                <a:lnTo>
                  <a:pt x="896" y="48"/>
                </a:lnTo>
                <a:lnTo>
                  <a:pt x="896" y="16"/>
                </a:lnTo>
                <a:lnTo>
                  <a:pt x="915" y="0"/>
                </a:lnTo>
                <a:lnTo>
                  <a:pt x="936" y="2"/>
                </a:lnTo>
                <a:lnTo>
                  <a:pt x="959" y="8"/>
                </a:lnTo>
                <a:lnTo>
                  <a:pt x="1030" y="73"/>
                </a:lnTo>
                <a:lnTo>
                  <a:pt x="1075" y="83"/>
                </a:lnTo>
                <a:lnTo>
                  <a:pt x="1238" y="202"/>
                </a:lnTo>
                <a:lnTo>
                  <a:pt x="1253" y="187"/>
                </a:lnTo>
                <a:lnTo>
                  <a:pt x="1305" y="187"/>
                </a:lnTo>
                <a:lnTo>
                  <a:pt x="1328" y="181"/>
                </a:lnTo>
                <a:lnTo>
                  <a:pt x="1392" y="173"/>
                </a:lnTo>
                <a:lnTo>
                  <a:pt x="1417" y="158"/>
                </a:lnTo>
                <a:lnTo>
                  <a:pt x="1457" y="192"/>
                </a:lnTo>
                <a:lnTo>
                  <a:pt x="1488" y="158"/>
                </a:lnTo>
                <a:lnTo>
                  <a:pt x="1530" y="177"/>
                </a:lnTo>
                <a:lnTo>
                  <a:pt x="1563" y="139"/>
                </a:lnTo>
                <a:lnTo>
                  <a:pt x="1609" y="158"/>
                </a:lnTo>
                <a:lnTo>
                  <a:pt x="1661" y="148"/>
                </a:lnTo>
                <a:lnTo>
                  <a:pt x="1694" y="177"/>
                </a:lnTo>
                <a:lnTo>
                  <a:pt x="1721" y="139"/>
                </a:lnTo>
                <a:lnTo>
                  <a:pt x="1753" y="148"/>
                </a:lnTo>
                <a:lnTo>
                  <a:pt x="1778" y="114"/>
                </a:lnTo>
                <a:lnTo>
                  <a:pt x="1832" y="139"/>
                </a:lnTo>
                <a:lnTo>
                  <a:pt x="1861" y="133"/>
                </a:lnTo>
                <a:lnTo>
                  <a:pt x="1932" y="237"/>
                </a:lnTo>
                <a:lnTo>
                  <a:pt x="1880" y="319"/>
                </a:lnTo>
                <a:lnTo>
                  <a:pt x="1882" y="335"/>
                </a:lnTo>
                <a:lnTo>
                  <a:pt x="1894" y="339"/>
                </a:lnTo>
                <a:lnTo>
                  <a:pt x="1940" y="348"/>
                </a:lnTo>
                <a:lnTo>
                  <a:pt x="1973" y="362"/>
                </a:lnTo>
                <a:lnTo>
                  <a:pt x="2015" y="423"/>
                </a:lnTo>
                <a:lnTo>
                  <a:pt x="2055" y="425"/>
                </a:lnTo>
                <a:lnTo>
                  <a:pt x="2078" y="454"/>
                </a:lnTo>
                <a:lnTo>
                  <a:pt x="2067" y="479"/>
                </a:lnTo>
                <a:lnTo>
                  <a:pt x="2069" y="504"/>
                </a:lnTo>
                <a:lnTo>
                  <a:pt x="2098" y="533"/>
                </a:lnTo>
                <a:lnTo>
                  <a:pt x="2151" y="612"/>
                </a:lnTo>
                <a:lnTo>
                  <a:pt x="2184" y="615"/>
                </a:lnTo>
                <a:lnTo>
                  <a:pt x="2203" y="642"/>
                </a:lnTo>
                <a:lnTo>
                  <a:pt x="2217" y="654"/>
                </a:lnTo>
                <a:lnTo>
                  <a:pt x="2207" y="673"/>
                </a:lnTo>
                <a:lnTo>
                  <a:pt x="2184" y="681"/>
                </a:lnTo>
                <a:lnTo>
                  <a:pt x="2157" y="712"/>
                </a:lnTo>
                <a:lnTo>
                  <a:pt x="2138" y="767"/>
                </a:lnTo>
                <a:lnTo>
                  <a:pt x="2115" y="825"/>
                </a:lnTo>
                <a:lnTo>
                  <a:pt x="2080" y="902"/>
                </a:lnTo>
                <a:lnTo>
                  <a:pt x="2067" y="925"/>
                </a:lnTo>
                <a:lnTo>
                  <a:pt x="2048" y="944"/>
                </a:lnTo>
                <a:lnTo>
                  <a:pt x="2021" y="944"/>
                </a:lnTo>
                <a:lnTo>
                  <a:pt x="2003" y="931"/>
                </a:lnTo>
                <a:lnTo>
                  <a:pt x="1967" y="904"/>
                </a:lnTo>
                <a:lnTo>
                  <a:pt x="1869" y="904"/>
                </a:lnTo>
                <a:lnTo>
                  <a:pt x="1842" y="944"/>
                </a:lnTo>
                <a:lnTo>
                  <a:pt x="1819" y="958"/>
                </a:lnTo>
                <a:lnTo>
                  <a:pt x="1788" y="963"/>
                </a:lnTo>
                <a:lnTo>
                  <a:pt x="1769" y="944"/>
                </a:lnTo>
                <a:lnTo>
                  <a:pt x="1742" y="931"/>
                </a:lnTo>
                <a:lnTo>
                  <a:pt x="1711" y="935"/>
                </a:lnTo>
                <a:lnTo>
                  <a:pt x="1684" y="948"/>
                </a:lnTo>
                <a:lnTo>
                  <a:pt x="1644" y="931"/>
                </a:lnTo>
                <a:lnTo>
                  <a:pt x="1617" y="935"/>
                </a:lnTo>
                <a:lnTo>
                  <a:pt x="1582" y="954"/>
                </a:lnTo>
                <a:lnTo>
                  <a:pt x="1555" y="954"/>
                </a:lnTo>
                <a:lnTo>
                  <a:pt x="1509" y="958"/>
                </a:lnTo>
                <a:lnTo>
                  <a:pt x="1480" y="944"/>
                </a:lnTo>
                <a:lnTo>
                  <a:pt x="1453" y="925"/>
                </a:lnTo>
                <a:lnTo>
                  <a:pt x="1440" y="935"/>
                </a:lnTo>
                <a:lnTo>
                  <a:pt x="1373" y="935"/>
                </a:lnTo>
                <a:lnTo>
                  <a:pt x="1332" y="944"/>
                </a:lnTo>
                <a:lnTo>
                  <a:pt x="1296" y="935"/>
                </a:lnTo>
                <a:lnTo>
                  <a:pt x="1192" y="935"/>
                </a:lnTo>
                <a:lnTo>
                  <a:pt x="1184" y="940"/>
                </a:lnTo>
                <a:lnTo>
                  <a:pt x="1103" y="1021"/>
                </a:lnTo>
                <a:lnTo>
                  <a:pt x="1048" y="1052"/>
                </a:lnTo>
                <a:lnTo>
                  <a:pt x="1013" y="1048"/>
                </a:lnTo>
                <a:lnTo>
                  <a:pt x="982" y="1052"/>
                </a:lnTo>
                <a:lnTo>
                  <a:pt x="936" y="1056"/>
                </a:lnTo>
                <a:lnTo>
                  <a:pt x="909" y="1065"/>
                </a:lnTo>
                <a:lnTo>
                  <a:pt x="865" y="1106"/>
                </a:lnTo>
                <a:lnTo>
                  <a:pt x="846" y="1129"/>
                </a:lnTo>
                <a:lnTo>
                  <a:pt x="834" y="1173"/>
                </a:lnTo>
                <a:lnTo>
                  <a:pt x="807" y="1210"/>
                </a:lnTo>
                <a:lnTo>
                  <a:pt x="803" y="1181"/>
                </a:lnTo>
                <a:lnTo>
                  <a:pt x="792" y="1181"/>
                </a:lnTo>
                <a:lnTo>
                  <a:pt x="780" y="1196"/>
                </a:lnTo>
                <a:lnTo>
                  <a:pt x="780" y="1215"/>
                </a:lnTo>
                <a:lnTo>
                  <a:pt x="703" y="1242"/>
                </a:lnTo>
                <a:lnTo>
                  <a:pt x="682" y="1219"/>
                </a:lnTo>
                <a:lnTo>
                  <a:pt x="513" y="1125"/>
                </a:lnTo>
                <a:lnTo>
                  <a:pt x="509" y="1088"/>
                </a:lnTo>
                <a:lnTo>
                  <a:pt x="471" y="1042"/>
                </a:lnTo>
                <a:lnTo>
                  <a:pt x="475" y="1017"/>
                </a:lnTo>
                <a:lnTo>
                  <a:pt x="505" y="1029"/>
                </a:lnTo>
                <a:lnTo>
                  <a:pt x="517" y="1017"/>
                </a:lnTo>
                <a:lnTo>
                  <a:pt x="509" y="994"/>
                </a:lnTo>
                <a:lnTo>
                  <a:pt x="494" y="967"/>
                </a:lnTo>
                <a:lnTo>
                  <a:pt x="471" y="954"/>
                </a:lnTo>
                <a:lnTo>
                  <a:pt x="459" y="963"/>
                </a:lnTo>
                <a:lnTo>
                  <a:pt x="409" y="912"/>
                </a:lnTo>
                <a:lnTo>
                  <a:pt x="415" y="902"/>
                </a:lnTo>
                <a:lnTo>
                  <a:pt x="432" y="883"/>
                </a:lnTo>
                <a:lnTo>
                  <a:pt x="428" y="848"/>
                </a:lnTo>
                <a:lnTo>
                  <a:pt x="400" y="794"/>
                </a:lnTo>
                <a:lnTo>
                  <a:pt x="373" y="773"/>
                </a:lnTo>
                <a:lnTo>
                  <a:pt x="342" y="754"/>
                </a:lnTo>
                <a:lnTo>
                  <a:pt x="271" y="712"/>
                </a:lnTo>
                <a:lnTo>
                  <a:pt x="225" y="681"/>
                </a:lnTo>
                <a:lnTo>
                  <a:pt x="202" y="685"/>
                </a:lnTo>
                <a:lnTo>
                  <a:pt x="159" y="650"/>
                </a:lnTo>
                <a:lnTo>
                  <a:pt x="50" y="650"/>
                </a:lnTo>
                <a:lnTo>
                  <a:pt x="38" y="665"/>
                </a:lnTo>
                <a:lnTo>
                  <a:pt x="27" y="637"/>
                </a:lnTo>
                <a:lnTo>
                  <a:pt x="32" y="592"/>
                </a:lnTo>
                <a:lnTo>
                  <a:pt x="32" y="544"/>
                </a:lnTo>
                <a:lnTo>
                  <a:pt x="15" y="498"/>
                </a:lnTo>
                <a:lnTo>
                  <a:pt x="0" y="475"/>
                </a:lnTo>
                <a:lnTo>
                  <a:pt x="55" y="427"/>
                </a:lnTo>
                <a:lnTo>
                  <a:pt x="125" y="339"/>
                </a:lnTo>
                <a:lnTo>
                  <a:pt x="132" y="308"/>
                </a:lnTo>
                <a:lnTo>
                  <a:pt x="175" y="264"/>
                </a:lnTo>
                <a:lnTo>
                  <a:pt x="207" y="264"/>
                </a:lnTo>
                <a:lnTo>
                  <a:pt x="202" y="223"/>
                </a:lnTo>
                <a:close/>
              </a:path>
            </a:pathLst>
          </a:custGeom>
          <a:solidFill>
            <a:srgbClr val="009900"/>
          </a:solidFill>
          <a:ln w="26988">
            <a:solidFill>
              <a:schemeClr val="accent2"/>
            </a:solidFill>
            <a:round/>
            <a:headEnd/>
            <a:tailEnd/>
          </a:ln>
        </p:spPr>
        <p:txBody>
          <a:bodyPr/>
          <a:lstStyle/>
          <a:p>
            <a:endParaRPr lang="en-US"/>
          </a:p>
        </p:txBody>
      </p:sp>
      <p:sp>
        <p:nvSpPr>
          <p:cNvPr id="19464" name="Freeform 18"/>
          <p:cNvSpPr>
            <a:spLocks/>
          </p:cNvSpPr>
          <p:nvPr/>
        </p:nvSpPr>
        <p:spPr bwMode="auto">
          <a:xfrm>
            <a:off x="4495800" y="2971800"/>
            <a:ext cx="534988" cy="461963"/>
          </a:xfrm>
          <a:custGeom>
            <a:avLst/>
            <a:gdLst>
              <a:gd name="T0" fmla="*/ 275 w 623"/>
              <a:gd name="T1" fmla="*/ 642 h 642"/>
              <a:gd name="T2" fmla="*/ 300 w 623"/>
              <a:gd name="T3" fmla="*/ 615 h 642"/>
              <a:gd name="T4" fmla="*/ 327 w 623"/>
              <a:gd name="T5" fmla="*/ 605 h 642"/>
              <a:gd name="T6" fmla="*/ 346 w 623"/>
              <a:gd name="T7" fmla="*/ 605 h 642"/>
              <a:gd name="T8" fmla="*/ 346 w 623"/>
              <a:gd name="T9" fmla="*/ 569 h 642"/>
              <a:gd name="T10" fmla="*/ 367 w 623"/>
              <a:gd name="T11" fmla="*/ 546 h 642"/>
              <a:gd name="T12" fmla="*/ 402 w 623"/>
              <a:gd name="T13" fmla="*/ 542 h 642"/>
              <a:gd name="T14" fmla="*/ 488 w 623"/>
              <a:gd name="T15" fmla="*/ 538 h 642"/>
              <a:gd name="T16" fmla="*/ 529 w 623"/>
              <a:gd name="T17" fmla="*/ 542 h 642"/>
              <a:gd name="T18" fmla="*/ 563 w 623"/>
              <a:gd name="T19" fmla="*/ 526 h 642"/>
              <a:gd name="T20" fmla="*/ 586 w 623"/>
              <a:gd name="T21" fmla="*/ 526 h 642"/>
              <a:gd name="T22" fmla="*/ 604 w 623"/>
              <a:gd name="T23" fmla="*/ 515 h 642"/>
              <a:gd name="T24" fmla="*/ 623 w 623"/>
              <a:gd name="T25" fmla="*/ 503 h 642"/>
              <a:gd name="T26" fmla="*/ 609 w 623"/>
              <a:gd name="T27" fmla="*/ 471 h 642"/>
              <a:gd name="T28" fmla="*/ 596 w 623"/>
              <a:gd name="T29" fmla="*/ 484 h 642"/>
              <a:gd name="T30" fmla="*/ 581 w 623"/>
              <a:gd name="T31" fmla="*/ 480 h 642"/>
              <a:gd name="T32" fmla="*/ 563 w 623"/>
              <a:gd name="T33" fmla="*/ 471 h 642"/>
              <a:gd name="T34" fmla="*/ 573 w 623"/>
              <a:gd name="T35" fmla="*/ 430 h 642"/>
              <a:gd name="T36" fmla="*/ 586 w 623"/>
              <a:gd name="T37" fmla="*/ 417 h 642"/>
              <a:gd name="T38" fmla="*/ 584 w 623"/>
              <a:gd name="T39" fmla="*/ 398 h 642"/>
              <a:gd name="T40" fmla="*/ 550 w 623"/>
              <a:gd name="T41" fmla="*/ 357 h 642"/>
              <a:gd name="T42" fmla="*/ 523 w 623"/>
              <a:gd name="T43" fmla="*/ 325 h 642"/>
              <a:gd name="T44" fmla="*/ 492 w 623"/>
              <a:gd name="T45" fmla="*/ 305 h 642"/>
              <a:gd name="T46" fmla="*/ 492 w 623"/>
              <a:gd name="T47" fmla="*/ 280 h 642"/>
              <a:gd name="T48" fmla="*/ 498 w 623"/>
              <a:gd name="T49" fmla="*/ 246 h 642"/>
              <a:gd name="T50" fmla="*/ 506 w 623"/>
              <a:gd name="T51" fmla="*/ 205 h 642"/>
              <a:gd name="T52" fmla="*/ 486 w 623"/>
              <a:gd name="T53" fmla="*/ 180 h 642"/>
              <a:gd name="T54" fmla="*/ 494 w 623"/>
              <a:gd name="T55" fmla="*/ 117 h 642"/>
              <a:gd name="T56" fmla="*/ 484 w 623"/>
              <a:gd name="T57" fmla="*/ 32 h 642"/>
              <a:gd name="T58" fmla="*/ 452 w 623"/>
              <a:gd name="T59" fmla="*/ 5 h 642"/>
              <a:gd name="T60" fmla="*/ 438 w 623"/>
              <a:gd name="T61" fmla="*/ 0 h 642"/>
              <a:gd name="T62" fmla="*/ 390 w 623"/>
              <a:gd name="T63" fmla="*/ 27 h 642"/>
              <a:gd name="T64" fmla="*/ 367 w 623"/>
              <a:gd name="T65" fmla="*/ 5 h 642"/>
              <a:gd name="T66" fmla="*/ 350 w 623"/>
              <a:gd name="T67" fmla="*/ 19 h 642"/>
              <a:gd name="T68" fmla="*/ 359 w 623"/>
              <a:gd name="T69" fmla="*/ 42 h 642"/>
              <a:gd name="T70" fmla="*/ 338 w 623"/>
              <a:gd name="T71" fmla="*/ 98 h 642"/>
              <a:gd name="T72" fmla="*/ 311 w 623"/>
              <a:gd name="T73" fmla="*/ 134 h 642"/>
              <a:gd name="T74" fmla="*/ 315 w 623"/>
              <a:gd name="T75" fmla="*/ 159 h 642"/>
              <a:gd name="T76" fmla="*/ 256 w 623"/>
              <a:gd name="T77" fmla="*/ 192 h 642"/>
              <a:gd name="T78" fmla="*/ 240 w 623"/>
              <a:gd name="T79" fmla="*/ 163 h 642"/>
              <a:gd name="T80" fmla="*/ 190 w 623"/>
              <a:gd name="T81" fmla="*/ 171 h 642"/>
              <a:gd name="T82" fmla="*/ 188 w 623"/>
              <a:gd name="T83" fmla="*/ 205 h 642"/>
              <a:gd name="T84" fmla="*/ 146 w 623"/>
              <a:gd name="T85" fmla="*/ 205 h 642"/>
              <a:gd name="T86" fmla="*/ 115 w 623"/>
              <a:gd name="T87" fmla="*/ 240 h 642"/>
              <a:gd name="T88" fmla="*/ 75 w 623"/>
              <a:gd name="T89" fmla="*/ 261 h 642"/>
              <a:gd name="T90" fmla="*/ 54 w 623"/>
              <a:gd name="T91" fmla="*/ 275 h 642"/>
              <a:gd name="T92" fmla="*/ 29 w 623"/>
              <a:gd name="T93" fmla="*/ 305 h 642"/>
              <a:gd name="T94" fmla="*/ 0 w 623"/>
              <a:gd name="T95" fmla="*/ 336 h 642"/>
              <a:gd name="T96" fmla="*/ 33 w 623"/>
              <a:gd name="T97" fmla="*/ 348 h 642"/>
              <a:gd name="T98" fmla="*/ 75 w 623"/>
              <a:gd name="T99" fmla="*/ 409 h 642"/>
              <a:gd name="T100" fmla="*/ 117 w 623"/>
              <a:gd name="T101" fmla="*/ 413 h 642"/>
              <a:gd name="T102" fmla="*/ 136 w 623"/>
              <a:gd name="T103" fmla="*/ 438 h 642"/>
              <a:gd name="T104" fmla="*/ 127 w 623"/>
              <a:gd name="T105" fmla="*/ 465 h 642"/>
              <a:gd name="T106" fmla="*/ 131 w 623"/>
              <a:gd name="T107" fmla="*/ 492 h 642"/>
              <a:gd name="T108" fmla="*/ 158 w 623"/>
              <a:gd name="T109" fmla="*/ 519 h 642"/>
              <a:gd name="T110" fmla="*/ 184 w 623"/>
              <a:gd name="T111" fmla="*/ 559 h 642"/>
              <a:gd name="T112" fmla="*/ 211 w 623"/>
              <a:gd name="T113" fmla="*/ 596 h 642"/>
              <a:gd name="T114" fmla="*/ 244 w 623"/>
              <a:gd name="T115" fmla="*/ 601 h 642"/>
              <a:gd name="T116" fmla="*/ 275 w 623"/>
              <a:gd name="T117" fmla="*/ 642 h 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23"/>
              <a:gd name="T178" fmla="*/ 0 h 642"/>
              <a:gd name="T179" fmla="*/ 623 w 623"/>
              <a:gd name="T180" fmla="*/ 642 h 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23" h="642">
                <a:moveTo>
                  <a:pt x="275" y="642"/>
                </a:moveTo>
                <a:lnTo>
                  <a:pt x="300" y="615"/>
                </a:lnTo>
                <a:lnTo>
                  <a:pt x="327" y="605"/>
                </a:lnTo>
                <a:lnTo>
                  <a:pt x="346" y="605"/>
                </a:lnTo>
                <a:lnTo>
                  <a:pt x="346" y="569"/>
                </a:lnTo>
                <a:lnTo>
                  <a:pt x="367" y="546"/>
                </a:lnTo>
                <a:lnTo>
                  <a:pt x="402" y="542"/>
                </a:lnTo>
                <a:lnTo>
                  <a:pt x="488" y="538"/>
                </a:lnTo>
                <a:lnTo>
                  <a:pt x="529" y="542"/>
                </a:lnTo>
                <a:lnTo>
                  <a:pt x="563" y="526"/>
                </a:lnTo>
                <a:lnTo>
                  <a:pt x="586" y="526"/>
                </a:lnTo>
                <a:lnTo>
                  <a:pt x="604" y="515"/>
                </a:lnTo>
                <a:lnTo>
                  <a:pt x="623" y="503"/>
                </a:lnTo>
                <a:lnTo>
                  <a:pt x="609" y="471"/>
                </a:lnTo>
                <a:lnTo>
                  <a:pt x="596" y="484"/>
                </a:lnTo>
                <a:lnTo>
                  <a:pt x="581" y="480"/>
                </a:lnTo>
                <a:lnTo>
                  <a:pt x="563" y="471"/>
                </a:lnTo>
                <a:lnTo>
                  <a:pt x="573" y="430"/>
                </a:lnTo>
                <a:lnTo>
                  <a:pt x="586" y="417"/>
                </a:lnTo>
                <a:lnTo>
                  <a:pt x="584" y="398"/>
                </a:lnTo>
                <a:lnTo>
                  <a:pt x="550" y="357"/>
                </a:lnTo>
                <a:lnTo>
                  <a:pt x="523" y="325"/>
                </a:lnTo>
                <a:lnTo>
                  <a:pt x="492" y="305"/>
                </a:lnTo>
                <a:lnTo>
                  <a:pt x="492" y="280"/>
                </a:lnTo>
                <a:lnTo>
                  <a:pt x="498" y="246"/>
                </a:lnTo>
                <a:lnTo>
                  <a:pt x="506" y="205"/>
                </a:lnTo>
                <a:lnTo>
                  <a:pt x="486" y="180"/>
                </a:lnTo>
                <a:lnTo>
                  <a:pt x="494" y="117"/>
                </a:lnTo>
                <a:lnTo>
                  <a:pt x="484" y="32"/>
                </a:lnTo>
                <a:lnTo>
                  <a:pt x="452" y="5"/>
                </a:lnTo>
                <a:lnTo>
                  <a:pt x="438" y="0"/>
                </a:lnTo>
                <a:lnTo>
                  <a:pt x="390" y="27"/>
                </a:lnTo>
                <a:lnTo>
                  <a:pt x="367" y="5"/>
                </a:lnTo>
                <a:lnTo>
                  <a:pt x="350" y="19"/>
                </a:lnTo>
                <a:lnTo>
                  <a:pt x="359" y="42"/>
                </a:lnTo>
                <a:lnTo>
                  <a:pt x="338" y="98"/>
                </a:lnTo>
                <a:lnTo>
                  <a:pt x="311" y="134"/>
                </a:lnTo>
                <a:lnTo>
                  <a:pt x="315" y="159"/>
                </a:lnTo>
                <a:lnTo>
                  <a:pt x="256" y="192"/>
                </a:lnTo>
                <a:lnTo>
                  <a:pt x="240" y="163"/>
                </a:lnTo>
                <a:lnTo>
                  <a:pt x="190" y="171"/>
                </a:lnTo>
                <a:lnTo>
                  <a:pt x="188" y="205"/>
                </a:lnTo>
                <a:lnTo>
                  <a:pt x="146" y="205"/>
                </a:lnTo>
                <a:lnTo>
                  <a:pt x="115" y="240"/>
                </a:lnTo>
                <a:lnTo>
                  <a:pt x="75" y="261"/>
                </a:lnTo>
                <a:lnTo>
                  <a:pt x="54" y="275"/>
                </a:lnTo>
                <a:lnTo>
                  <a:pt x="29" y="305"/>
                </a:lnTo>
                <a:lnTo>
                  <a:pt x="0" y="336"/>
                </a:lnTo>
                <a:lnTo>
                  <a:pt x="33" y="348"/>
                </a:lnTo>
                <a:lnTo>
                  <a:pt x="75" y="409"/>
                </a:lnTo>
                <a:lnTo>
                  <a:pt x="117" y="413"/>
                </a:lnTo>
                <a:lnTo>
                  <a:pt x="136" y="438"/>
                </a:lnTo>
                <a:lnTo>
                  <a:pt x="127" y="465"/>
                </a:lnTo>
                <a:lnTo>
                  <a:pt x="131" y="492"/>
                </a:lnTo>
                <a:lnTo>
                  <a:pt x="158" y="519"/>
                </a:lnTo>
                <a:lnTo>
                  <a:pt x="184" y="559"/>
                </a:lnTo>
                <a:lnTo>
                  <a:pt x="211" y="596"/>
                </a:lnTo>
                <a:lnTo>
                  <a:pt x="244" y="601"/>
                </a:lnTo>
                <a:lnTo>
                  <a:pt x="275" y="642"/>
                </a:lnTo>
                <a:close/>
              </a:path>
            </a:pathLst>
          </a:custGeom>
          <a:solidFill>
            <a:srgbClr val="A50021"/>
          </a:solidFill>
          <a:ln w="26988">
            <a:solidFill>
              <a:schemeClr val="accent2"/>
            </a:solidFill>
            <a:round/>
            <a:headEnd/>
            <a:tailEnd/>
          </a:ln>
        </p:spPr>
        <p:txBody>
          <a:bodyPr/>
          <a:lstStyle/>
          <a:p>
            <a:endParaRPr lang="en-US"/>
          </a:p>
        </p:txBody>
      </p:sp>
      <p:sp>
        <p:nvSpPr>
          <p:cNvPr id="19465" name="Freeform 19"/>
          <p:cNvSpPr>
            <a:spLocks/>
          </p:cNvSpPr>
          <p:nvPr/>
        </p:nvSpPr>
        <p:spPr bwMode="auto">
          <a:xfrm>
            <a:off x="4725988" y="2282825"/>
            <a:ext cx="588962" cy="960438"/>
          </a:xfrm>
          <a:custGeom>
            <a:avLst/>
            <a:gdLst>
              <a:gd name="T0" fmla="*/ 310 w 687"/>
              <a:gd name="T1" fmla="*/ 1319 h 1337"/>
              <a:gd name="T2" fmla="*/ 358 w 687"/>
              <a:gd name="T3" fmla="*/ 1212 h 1337"/>
              <a:gd name="T4" fmla="*/ 367 w 687"/>
              <a:gd name="T5" fmla="*/ 1139 h 1337"/>
              <a:gd name="T6" fmla="*/ 452 w 687"/>
              <a:gd name="T7" fmla="*/ 1041 h 1337"/>
              <a:gd name="T8" fmla="*/ 544 w 687"/>
              <a:gd name="T9" fmla="*/ 1008 h 1337"/>
              <a:gd name="T10" fmla="*/ 592 w 687"/>
              <a:gd name="T11" fmla="*/ 939 h 1337"/>
              <a:gd name="T12" fmla="*/ 627 w 687"/>
              <a:gd name="T13" fmla="*/ 925 h 1337"/>
              <a:gd name="T14" fmla="*/ 642 w 687"/>
              <a:gd name="T15" fmla="*/ 912 h 1337"/>
              <a:gd name="T16" fmla="*/ 604 w 687"/>
              <a:gd name="T17" fmla="*/ 873 h 1337"/>
              <a:gd name="T18" fmla="*/ 552 w 687"/>
              <a:gd name="T19" fmla="*/ 854 h 1337"/>
              <a:gd name="T20" fmla="*/ 537 w 687"/>
              <a:gd name="T21" fmla="*/ 835 h 1337"/>
              <a:gd name="T22" fmla="*/ 456 w 687"/>
              <a:gd name="T23" fmla="*/ 729 h 1337"/>
              <a:gd name="T24" fmla="*/ 444 w 687"/>
              <a:gd name="T25" fmla="*/ 671 h 1337"/>
              <a:gd name="T26" fmla="*/ 444 w 687"/>
              <a:gd name="T27" fmla="*/ 598 h 1337"/>
              <a:gd name="T28" fmla="*/ 456 w 687"/>
              <a:gd name="T29" fmla="*/ 531 h 1337"/>
              <a:gd name="T30" fmla="*/ 475 w 687"/>
              <a:gd name="T31" fmla="*/ 477 h 1337"/>
              <a:gd name="T32" fmla="*/ 506 w 687"/>
              <a:gd name="T33" fmla="*/ 406 h 1337"/>
              <a:gd name="T34" fmla="*/ 583 w 687"/>
              <a:gd name="T35" fmla="*/ 273 h 1337"/>
              <a:gd name="T36" fmla="*/ 619 w 687"/>
              <a:gd name="T37" fmla="*/ 206 h 1337"/>
              <a:gd name="T38" fmla="*/ 687 w 687"/>
              <a:gd name="T39" fmla="*/ 112 h 1337"/>
              <a:gd name="T40" fmla="*/ 669 w 687"/>
              <a:gd name="T41" fmla="*/ 66 h 1337"/>
              <a:gd name="T42" fmla="*/ 627 w 687"/>
              <a:gd name="T43" fmla="*/ 85 h 1337"/>
              <a:gd name="T44" fmla="*/ 610 w 687"/>
              <a:gd name="T45" fmla="*/ 25 h 1337"/>
              <a:gd name="T46" fmla="*/ 571 w 687"/>
              <a:gd name="T47" fmla="*/ 4 h 1337"/>
              <a:gd name="T48" fmla="*/ 529 w 687"/>
              <a:gd name="T49" fmla="*/ 25 h 1337"/>
              <a:gd name="T50" fmla="*/ 467 w 687"/>
              <a:gd name="T51" fmla="*/ 0 h 1337"/>
              <a:gd name="T52" fmla="*/ 410 w 687"/>
              <a:gd name="T53" fmla="*/ 50 h 1337"/>
              <a:gd name="T54" fmla="*/ 435 w 687"/>
              <a:gd name="T55" fmla="*/ 150 h 1337"/>
              <a:gd name="T56" fmla="*/ 410 w 687"/>
              <a:gd name="T57" fmla="*/ 195 h 1337"/>
              <a:gd name="T58" fmla="*/ 362 w 687"/>
              <a:gd name="T59" fmla="*/ 264 h 1337"/>
              <a:gd name="T60" fmla="*/ 323 w 687"/>
              <a:gd name="T61" fmla="*/ 241 h 1337"/>
              <a:gd name="T62" fmla="*/ 312 w 687"/>
              <a:gd name="T63" fmla="*/ 298 h 1337"/>
              <a:gd name="T64" fmla="*/ 279 w 687"/>
              <a:gd name="T65" fmla="*/ 339 h 1337"/>
              <a:gd name="T66" fmla="*/ 244 w 687"/>
              <a:gd name="T67" fmla="*/ 379 h 1337"/>
              <a:gd name="T68" fmla="*/ 194 w 687"/>
              <a:gd name="T69" fmla="*/ 408 h 1337"/>
              <a:gd name="T70" fmla="*/ 183 w 687"/>
              <a:gd name="T71" fmla="*/ 373 h 1337"/>
              <a:gd name="T72" fmla="*/ 152 w 687"/>
              <a:gd name="T73" fmla="*/ 371 h 1337"/>
              <a:gd name="T74" fmla="*/ 114 w 687"/>
              <a:gd name="T75" fmla="*/ 433 h 1337"/>
              <a:gd name="T76" fmla="*/ 85 w 687"/>
              <a:gd name="T77" fmla="*/ 485 h 1337"/>
              <a:gd name="T78" fmla="*/ 71 w 687"/>
              <a:gd name="T79" fmla="*/ 500 h 1337"/>
              <a:gd name="T80" fmla="*/ 52 w 687"/>
              <a:gd name="T81" fmla="*/ 525 h 1337"/>
              <a:gd name="T82" fmla="*/ 0 w 687"/>
              <a:gd name="T83" fmla="*/ 627 h 1337"/>
              <a:gd name="T84" fmla="*/ 46 w 687"/>
              <a:gd name="T85" fmla="*/ 648 h 1337"/>
              <a:gd name="T86" fmla="*/ 129 w 687"/>
              <a:gd name="T87" fmla="*/ 687 h 1337"/>
              <a:gd name="T88" fmla="*/ 114 w 687"/>
              <a:gd name="T89" fmla="*/ 752 h 1337"/>
              <a:gd name="T90" fmla="*/ 125 w 687"/>
              <a:gd name="T91" fmla="*/ 831 h 1337"/>
              <a:gd name="T92" fmla="*/ 208 w 687"/>
              <a:gd name="T93" fmla="*/ 864 h 1337"/>
              <a:gd name="T94" fmla="*/ 231 w 687"/>
              <a:gd name="T95" fmla="*/ 908 h 1337"/>
              <a:gd name="T96" fmla="*/ 194 w 687"/>
              <a:gd name="T97" fmla="*/ 971 h 1337"/>
              <a:gd name="T98" fmla="*/ 202 w 687"/>
              <a:gd name="T99" fmla="*/ 1056 h 1337"/>
              <a:gd name="T100" fmla="*/ 194 w 687"/>
              <a:gd name="T101" fmla="*/ 1117 h 1337"/>
              <a:gd name="T102" fmla="*/ 206 w 687"/>
              <a:gd name="T103" fmla="*/ 1183 h 1337"/>
              <a:gd name="T104" fmla="*/ 198 w 687"/>
              <a:gd name="T105" fmla="*/ 1244 h 1337"/>
              <a:gd name="T106" fmla="*/ 219 w 687"/>
              <a:gd name="T107" fmla="*/ 1256 h 1337"/>
              <a:gd name="T108" fmla="*/ 264 w 687"/>
              <a:gd name="T109" fmla="*/ 1306 h 133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87"/>
              <a:gd name="T166" fmla="*/ 0 h 1337"/>
              <a:gd name="T167" fmla="*/ 687 w 687"/>
              <a:gd name="T168" fmla="*/ 1337 h 133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87" h="1337">
                <a:moveTo>
                  <a:pt x="292" y="1337"/>
                </a:moveTo>
                <a:lnTo>
                  <a:pt x="310" y="1319"/>
                </a:lnTo>
                <a:lnTo>
                  <a:pt x="314" y="1277"/>
                </a:lnTo>
                <a:lnTo>
                  <a:pt x="358" y="1212"/>
                </a:lnTo>
                <a:lnTo>
                  <a:pt x="362" y="1160"/>
                </a:lnTo>
                <a:lnTo>
                  <a:pt x="367" y="1139"/>
                </a:lnTo>
                <a:lnTo>
                  <a:pt x="381" y="1112"/>
                </a:lnTo>
                <a:lnTo>
                  <a:pt x="452" y="1041"/>
                </a:lnTo>
                <a:lnTo>
                  <a:pt x="483" y="1025"/>
                </a:lnTo>
                <a:lnTo>
                  <a:pt x="544" y="1008"/>
                </a:lnTo>
                <a:lnTo>
                  <a:pt x="571" y="985"/>
                </a:lnTo>
                <a:lnTo>
                  <a:pt x="592" y="939"/>
                </a:lnTo>
                <a:lnTo>
                  <a:pt x="614" y="935"/>
                </a:lnTo>
                <a:lnTo>
                  <a:pt x="627" y="925"/>
                </a:lnTo>
                <a:lnTo>
                  <a:pt x="646" y="921"/>
                </a:lnTo>
                <a:lnTo>
                  <a:pt x="642" y="912"/>
                </a:lnTo>
                <a:lnTo>
                  <a:pt x="637" y="896"/>
                </a:lnTo>
                <a:lnTo>
                  <a:pt x="604" y="873"/>
                </a:lnTo>
                <a:lnTo>
                  <a:pt x="579" y="858"/>
                </a:lnTo>
                <a:lnTo>
                  <a:pt x="552" y="854"/>
                </a:lnTo>
                <a:lnTo>
                  <a:pt x="537" y="850"/>
                </a:lnTo>
                <a:lnTo>
                  <a:pt x="537" y="835"/>
                </a:lnTo>
                <a:lnTo>
                  <a:pt x="510" y="796"/>
                </a:lnTo>
                <a:lnTo>
                  <a:pt x="456" y="729"/>
                </a:lnTo>
                <a:lnTo>
                  <a:pt x="452" y="687"/>
                </a:lnTo>
                <a:lnTo>
                  <a:pt x="444" y="671"/>
                </a:lnTo>
                <a:lnTo>
                  <a:pt x="431" y="662"/>
                </a:lnTo>
                <a:lnTo>
                  <a:pt x="444" y="598"/>
                </a:lnTo>
                <a:lnTo>
                  <a:pt x="448" y="558"/>
                </a:lnTo>
                <a:lnTo>
                  <a:pt x="456" y="531"/>
                </a:lnTo>
                <a:lnTo>
                  <a:pt x="462" y="489"/>
                </a:lnTo>
                <a:lnTo>
                  <a:pt x="475" y="477"/>
                </a:lnTo>
                <a:lnTo>
                  <a:pt x="475" y="454"/>
                </a:lnTo>
                <a:lnTo>
                  <a:pt x="506" y="406"/>
                </a:lnTo>
                <a:lnTo>
                  <a:pt x="525" y="366"/>
                </a:lnTo>
                <a:lnTo>
                  <a:pt x="583" y="273"/>
                </a:lnTo>
                <a:lnTo>
                  <a:pt x="596" y="250"/>
                </a:lnTo>
                <a:lnTo>
                  <a:pt x="619" y="206"/>
                </a:lnTo>
                <a:lnTo>
                  <a:pt x="683" y="137"/>
                </a:lnTo>
                <a:lnTo>
                  <a:pt x="687" y="112"/>
                </a:lnTo>
                <a:lnTo>
                  <a:pt x="673" y="91"/>
                </a:lnTo>
                <a:lnTo>
                  <a:pt x="669" y="66"/>
                </a:lnTo>
                <a:lnTo>
                  <a:pt x="646" y="60"/>
                </a:lnTo>
                <a:lnTo>
                  <a:pt x="627" y="85"/>
                </a:lnTo>
                <a:lnTo>
                  <a:pt x="614" y="68"/>
                </a:lnTo>
                <a:lnTo>
                  <a:pt x="610" y="25"/>
                </a:lnTo>
                <a:lnTo>
                  <a:pt x="589" y="29"/>
                </a:lnTo>
                <a:lnTo>
                  <a:pt x="571" y="4"/>
                </a:lnTo>
                <a:lnTo>
                  <a:pt x="548" y="4"/>
                </a:lnTo>
                <a:lnTo>
                  <a:pt x="529" y="25"/>
                </a:lnTo>
                <a:lnTo>
                  <a:pt x="502" y="4"/>
                </a:lnTo>
                <a:lnTo>
                  <a:pt x="467" y="0"/>
                </a:lnTo>
                <a:lnTo>
                  <a:pt x="433" y="20"/>
                </a:lnTo>
                <a:lnTo>
                  <a:pt x="410" y="50"/>
                </a:lnTo>
                <a:lnTo>
                  <a:pt x="385" y="68"/>
                </a:lnTo>
                <a:lnTo>
                  <a:pt x="435" y="150"/>
                </a:lnTo>
                <a:lnTo>
                  <a:pt x="435" y="181"/>
                </a:lnTo>
                <a:lnTo>
                  <a:pt x="410" y="195"/>
                </a:lnTo>
                <a:lnTo>
                  <a:pt x="379" y="235"/>
                </a:lnTo>
                <a:lnTo>
                  <a:pt x="362" y="264"/>
                </a:lnTo>
                <a:lnTo>
                  <a:pt x="346" y="250"/>
                </a:lnTo>
                <a:lnTo>
                  <a:pt x="323" y="241"/>
                </a:lnTo>
                <a:lnTo>
                  <a:pt x="312" y="248"/>
                </a:lnTo>
                <a:lnTo>
                  <a:pt x="312" y="298"/>
                </a:lnTo>
                <a:lnTo>
                  <a:pt x="308" y="331"/>
                </a:lnTo>
                <a:lnTo>
                  <a:pt x="279" y="339"/>
                </a:lnTo>
                <a:lnTo>
                  <a:pt x="256" y="352"/>
                </a:lnTo>
                <a:lnTo>
                  <a:pt x="244" y="379"/>
                </a:lnTo>
                <a:lnTo>
                  <a:pt x="237" y="408"/>
                </a:lnTo>
                <a:lnTo>
                  <a:pt x="194" y="408"/>
                </a:lnTo>
                <a:lnTo>
                  <a:pt x="183" y="398"/>
                </a:lnTo>
                <a:lnTo>
                  <a:pt x="183" y="373"/>
                </a:lnTo>
                <a:lnTo>
                  <a:pt x="169" y="358"/>
                </a:lnTo>
                <a:lnTo>
                  <a:pt x="152" y="371"/>
                </a:lnTo>
                <a:lnTo>
                  <a:pt x="110" y="396"/>
                </a:lnTo>
                <a:lnTo>
                  <a:pt x="114" y="433"/>
                </a:lnTo>
                <a:lnTo>
                  <a:pt x="112" y="450"/>
                </a:lnTo>
                <a:lnTo>
                  <a:pt x="85" y="485"/>
                </a:lnTo>
                <a:lnTo>
                  <a:pt x="69" y="485"/>
                </a:lnTo>
                <a:lnTo>
                  <a:pt x="71" y="500"/>
                </a:lnTo>
                <a:lnTo>
                  <a:pt x="75" y="518"/>
                </a:lnTo>
                <a:lnTo>
                  <a:pt x="52" y="525"/>
                </a:lnTo>
                <a:lnTo>
                  <a:pt x="19" y="531"/>
                </a:lnTo>
                <a:lnTo>
                  <a:pt x="0" y="627"/>
                </a:lnTo>
                <a:lnTo>
                  <a:pt x="19" y="635"/>
                </a:lnTo>
                <a:lnTo>
                  <a:pt x="46" y="648"/>
                </a:lnTo>
                <a:lnTo>
                  <a:pt x="85" y="662"/>
                </a:lnTo>
                <a:lnTo>
                  <a:pt x="129" y="687"/>
                </a:lnTo>
                <a:lnTo>
                  <a:pt x="129" y="702"/>
                </a:lnTo>
                <a:lnTo>
                  <a:pt x="114" y="752"/>
                </a:lnTo>
                <a:lnTo>
                  <a:pt x="114" y="810"/>
                </a:lnTo>
                <a:lnTo>
                  <a:pt x="125" y="831"/>
                </a:lnTo>
                <a:lnTo>
                  <a:pt x="154" y="841"/>
                </a:lnTo>
                <a:lnTo>
                  <a:pt x="208" y="864"/>
                </a:lnTo>
                <a:lnTo>
                  <a:pt x="227" y="877"/>
                </a:lnTo>
                <a:lnTo>
                  <a:pt x="231" y="908"/>
                </a:lnTo>
                <a:lnTo>
                  <a:pt x="214" y="925"/>
                </a:lnTo>
                <a:lnTo>
                  <a:pt x="194" y="971"/>
                </a:lnTo>
                <a:lnTo>
                  <a:pt x="194" y="998"/>
                </a:lnTo>
                <a:lnTo>
                  <a:pt x="202" y="1056"/>
                </a:lnTo>
                <a:lnTo>
                  <a:pt x="198" y="1079"/>
                </a:lnTo>
                <a:lnTo>
                  <a:pt x="194" y="1117"/>
                </a:lnTo>
                <a:lnTo>
                  <a:pt x="214" y="1144"/>
                </a:lnTo>
                <a:lnTo>
                  <a:pt x="206" y="1183"/>
                </a:lnTo>
                <a:lnTo>
                  <a:pt x="198" y="1217"/>
                </a:lnTo>
                <a:lnTo>
                  <a:pt x="198" y="1244"/>
                </a:lnTo>
                <a:lnTo>
                  <a:pt x="202" y="1248"/>
                </a:lnTo>
                <a:lnTo>
                  <a:pt x="219" y="1256"/>
                </a:lnTo>
                <a:lnTo>
                  <a:pt x="250" y="1283"/>
                </a:lnTo>
                <a:lnTo>
                  <a:pt x="264" y="1306"/>
                </a:lnTo>
                <a:lnTo>
                  <a:pt x="292" y="1337"/>
                </a:lnTo>
                <a:close/>
              </a:path>
            </a:pathLst>
          </a:custGeom>
          <a:solidFill>
            <a:srgbClr val="CC9900"/>
          </a:solidFill>
          <a:ln w="26988">
            <a:solidFill>
              <a:schemeClr val="accent2"/>
            </a:solidFill>
            <a:round/>
            <a:headEnd/>
            <a:tailEnd/>
          </a:ln>
        </p:spPr>
        <p:txBody>
          <a:bodyPr/>
          <a:lstStyle/>
          <a:p>
            <a:endParaRPr lang="en-US"/>
          </a:p>
        </p:txBody>
      </p:sp>
      <p:grpSp>
        <p:nvGrpSpPr>
          <p:cNvPr id="19466" name="Group 20"/>
          <p:cNvGrpSpPr>
            <a:grpSpLocks/>
          </p:cNvGrpSpPr>
          <p:nvPr/>
        </p:nvGrpSpPr>
        <p:grpSpPr bwMode="auto">
          <a:xfrm>
            <a:off x="5570538" y="2466975"/>
            <a:ext cx="928687" cy="496888"/>
            <a:chOff x="3984" y="1787"/>
            <a:chExt cx="1082" cy="690"/>
          </a:xfrm>
        </p:grpSpPr>
        <p:sp>
          <p:nvSpPr>
            <p:cNvPr id="19506" name="Freeform 21"/>
            <p:cNvSpPr>
              <a:spLocks/>
            </p:cNvSpPr>
            <p:nvPr/>
          </p:nvSpPr>
          <p:spPr bwMode="auto">
            <a:xfrm>
              <a:off x="3984" y="2266"/>
              <a:ext cx="146" cy="127"/>
            </a:xfrm>
            <a:custGeom>
              <a:avLst/>
              <a:gdLst>
                <a:gd name="T0" fmla="*/ 123 w 146"/>
                <a:gd name="T1" fmla="*/ 0 h 127"/>
                <a:gd name="T2" fmla="*/ 82 w 146"/>
                <a:gd name="T3" fmla="*/ 0 h 127"/>
                <a:gd name="T4" fmla="*/ 34 w 146"/>
                <a:gd name="T5" fmla="*/ 27 h 127"/>
                <a:gd name="T6" fmla="*/ 34 w 146"/>
                <a:gd name="T7" fmla="*/ 54 h 127"/>
                <a:gd name="T8" fmla="*/ 19 w 146"/>
                <a:gd name="T9" fmla="*/ 59 h 127"/>
                <a:gd name="T10" fmla="*/ 4 w 146"/>
                <a:gd name="T11" fmla="*/ 77 h 127"/>
                <a:gd name="T12" fmla="*/ 0 w 146"/>
                <a:gd name="T13" fmla="*/ 96 h 127"/>
                <a:gd name="T14" fmla="*/ 15 w 146"/>
                <a:gd name="T15" fmla="*/ 100 h 127"/>
                <a:gd name="T16" fmla="*/ 42 w 146"/>
                <a:gd name="T17" fmla="*/ 127 h 127"/>
                <a:gd name="T18" fmla="*/ 61 w 146"/>
                <a:gd name="T19" fmla="*/ 127 h 127"/>
                <a:gd name="T20" fmla="*/ 61 w 146"/>
                <a:gd name="T21" fmla="*/ 113 h 127"/>
                <a:gd name="T22" fmla="*/ 73 w 146"/>
                <a:gd name="T23" fmla="*/ 86 h 127"/>
                <a:gd name="T24" fmla="*/ 92 w 146"/>
                <a:gd name="T25" fmla="*/ 90 h 127"/>
                <a:gd name="T26" fmla="*/ 104 w 146"/>
                <a:gd name="T27" fmla="*/ 71 h 127"/>
                <a:gd name="T28" fmla="*/ 142 w 146"/>
                <a:gd name="T29" fmla="*/ 38 h 127"/>
                <a:gd name="T30" fmla="*/ 146 w 146"/>
                <a:gd name="T31" fmla="*/ 27 h 127"/>
                <a:gd name="T32" fmla="*/ 142 w 146"/>
                <a:gd name="T33" fmla="*/ 23 h 127"/>
                <a:gd name="T34" fmla="*/ 123 w 146"/>
                <a:gd name="T35" fmla="*/ 0 h 1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6"/>
                <a:gd name="T55" fmla="*/ 0 h 127"/>
                <a:gd name="T56" fmla="*/ 146 w 146"/>
                <a:gd name="T57" fmla="*/ 127 h 1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6" h="127">
                  <a:moveTo>
                    <a:pt x="123" y="0"/>
                  </a:moveTo>
                  <a:lnTo>
                    <a:pt x="82" y="0"/>
                  </a:lnTo>
                  <a:lnTo>
                    <a:pt x="34" y="27"/>
                  </a:lnTo>
                  <a:lnTo>
                    <a:pt x="34" y="54"/>
                  </a:lnTo>
                  <a:lnTo>
                    <a:pt x="19" y="59"/>
                  </a:lnTo>
                  <a:lnTo>
                    <a:pt x="4" y="77"/>
                  </a:lnTo>
                  <a:lnTo>
                    <a:pt x="0" y="96"/>
                  </a:lnTo>
                  <a:lnTo>
                    <a:pt x="15" y="100"/>
                  </a:lnTo>
                  <a:lnTo>
                    <a:pt x="42" y="127"/>
                  </a:lnTo>
                  <a:lnTo>
                    <a:pt x="61" y="127"/>
                  </a:lnTo>
                  <a:lnTo>
                    <a:pt x="61" y="113"/>
                  </a:lnTo>
                  <a:lnTo>
                    <a:pt x="73" y="86"/>
                  </a:lnTo>
                  <a:lnTo>
                    <a:pt x="92" y="90"/>
                  </a:lnTo>
                  <a:lnTo>
                    <a:pt x="104" y="71"/>
                  </a:lnTo>
                  <a:lnTo>
                    <a:pt x="142" y="38"/>
                  </a:lnTo>
                  <a:lnTo>
                    <a:pt x="146" y="27"/>
                  </a:lnTo>
                  <a:lnTo>
                    <a:pt x="142" y="23"/>
                  </a:lnTo>
                  <a:lnTo>
                    <a:pt x="123" y="0"/>
                  </a:lnTo>
                  <a:close/>
                </a:path>
              </a:pathLst>
            </a:custGeom>
            <a:solidFill>
              <a:schemeClr val="tx1"/>
            </a:solidFill>
            <a:ln w="26988">
              <a:solidFill>
                <a:schemeClr val="accent2"/>
              </a:solidFill>
              <a:round/>
              <a:headEnd/>
              <a:tailEnd/>
            </a:ln>
          </p:spPr>
          <p:txBody>
            <a:bodyPr/>
            <a:lstStyle/>
            <a:p>
              <a:endParaRPr lang="en-US"/>
            </a:p>
          </p:txBody>
        </p:sp>
        <p:sp>
          <p:nvSpPr>
            <p:cNvPr id="19507" name="Freeform 22"/>
            <p:cNvSpPr>
              <a:spLocks/>
            </p:cNvSpPr>
            <p:nvPr/>
          </p:nvSpPr>
          <p:spPr bwMode="auto">
            <a:xfrm>
              <a:off x="4053" y="2410"/>
              <a:ext cx="77" cy="67"/>
            </a:xfrm>
            <a:custGeom>
              <a:avLst/>
              <a:gdLst>
                <a:gd name="T0" fmla="*/ 13 w 77"/>
                <a:gd name="T1" fmla="*/ 0 h 67"/>
                <a:gd name="T2" fmla="*/ 13 w 77"/>
                <a:gd name="T3" fmla="*/ 15 h 67"/>
                <a:gd name="T4" fmla="*/ 0 w 77"/>
                <a:gd name="T5" fmla="*/ 27 h 67"/>
                <a:gd name="T6" fmla="*/ 0 w 77"/>
                <a:gd name="T7" fmla="*/ 48 h 67"/>
                <a:gd name="T8" fmla="*/ 13 w 77"/>
                <a:gd name="T9" fmla="*/ 67 h 67"/>
                <a:gd name="T10" fmla="*/ 27 w 77"/>
                <a:gd name="T11" fmla="*/ 54 h 67"/>
                <a:gd name="T12" fmla="*/ 35 w 77"/>
                <a:gd name="T13" fmla="*/ 58 h 67"/>
                <a:gd name="T14" fmla="*/ 58 w 77"/>
                <a:gd name="T15" fmla="*/ 67 h 67"/>
                <a:gd name="T16" fmla="*/ 77 w 77"/>
                <a:gd name="T17" fmla="*/ 58 h 67"/>
                <a:gd name="T18" fmla="*/ 73 w 77"/>
                <a:gd name="T19" fmla="*/ 44 h 67"/>
                <a:gd name="T20" fmla="*/ 54 w 77"/>
                <a:gd name="T21" fmla="*/ 27 h 67"/>
                <a:gd name="T22" fmla="*/ 40 w 77"/>
                <a:gd name="T23" fmla="*/ 23 h 67"/>
                <a:gd name="T24" fmla="*/ 27 w 77"/>
                <a:gd name="T25" fmla="*/ 23 h 67"/>
                <a:gd name="T26" fmla="*/ 13 w 77"/>
                <a:gd name="T27" fmla="*/ 0 h 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7"/>
                <a:gd name="T43" fmla="*/ 0 h 67"/>
                <a:gd name="T44" fmla="*/ 77 w 77"/>
                <a:gd name="T45" fmla="*/ 67 h 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7" h="67">
                  <a:moveTo>
                    <a:pt x="13" y="0"/>
                  </a:moveTo>
                  <a:lnTo>
                    <a:pt x="13" y="15"/>
                  </a:lnTo>
                  <a:lnTo>
                    <a:pt x="0" y="27"/>
                  </a:lnTo>
                  <a:lnTo>
                    <a:pt x="0" y="48"/>
                  </a:lnTo>
                  <a:lnTo>
                    <a:pt x="13" y="67"/>
                  </a:lnTo>
                  <a:lnTo>
                    <a:pt x="27" y="54"/>
                  </a:lnTo>
                  <a:lnTo>
                    <a:pt x="35" y="58"/>
                  </a:lnTo>
                  <a:lnTo>
                    <a:pt x="58" y="67"/>
                  </a:lnTo>
                  <a:lnTo>
                    <a:pt x="77" y="58"/>
                  </a:lnTo>
                  <a:lnTo>
                    <a:pt x="73" y="44"/>
                  </a:lnTo>
                  <a:lnTo>
                    <a:pt x="54" y="27"/>
                  </a:lnTo>
                  <a:lnTo>
                    <a:pt x="40" y="23"/>
                  </a:lnTo>
                  <a:lnTo>
                    <a:pt x="27" y="23"/>
                  </a:lnTo>
                  <a:lnTo>
                    <a:pt x="13" y="0"/>
                  </a:lnTo>
                  <a:close/>
                </a:path>
              </a:pathLst>
            </a:custGeom>
            <a:solidFill>
              <a:schemeClr val="tx1"/>
            </a:solidFill>
            <a:ln w="26988">
              <a:solidFill>
                <a:schemeClr val="accent2"/>
              </a:solidFill>
              <a:round/>
              <a:headEnd/>
              <a:tailEnd/>
            </a:ln>
          </p:spPr>
          <p:txBody>
            <a:bodyPr/>
            <a:lstStyle/>
            <a:p>
              <a:endParaRPr lang="en-US"/>
            </a:p>
          </p:txBody>
        </p:sp>
        <p:sp>
          <p:nvSpPr>
            <p:cNvPr id="19508" name="Freeform 23"/>
            <p:cNvSpPr>
              <a:spLocks/>
            </p:cNvSpPr>
            <p:nvPr/>
          </p:nvSpPr>
          <p:spPr bwMode="auto">
            <a:xfrm>
              <a:off x="4357" y="1833"/>
              <a:ext cx="400" cy="325"/>
            </a:xfrm>
            <a:custGeom>
              <a:avLst/>
              <a:gdLst>
                <a:gd name="T0" fmla="*/ 313 w 400"/>
                <a:gd name="T1" fmla="*/ 0 h 325"/>
                <a:gd name="T2" fmla="*/ 282 w 400"/>
                <a:gd name="T3" fmla="*/ 23 h 325"/>
                <a:gd name="T4" fmla="*/ 290 w 400"/>
                <a:gd name="T5" fmla="*/ 31 h 325"/>
                <a:gd name="T6" fmla="*/ 307 w 400"/>
                <a:gd name="T7" fmla="*/ 31 h 325"/>
                <a:gd name="T8" fmla="*/ 298 w 400"/>
                <a:gd name="T9" fmla="*/ 50 h 325"/>
                <a:gd name="T10" fmla="*/ 275 w 400"/>
                <a:gd name="T11" fmla="*/ 71 h 325"/>
                <a:gd name="T12" fmla="*/ 298 w 400"/>
                <a:gd name="T13" fmla="*/ 67 h 325"/>
                <a:gd name="T14" fmla="*/ 309 w 400"/>
                <a:gd name="T15" fmla="*/ 77 h 325"/>
                <a:gd name="T16" fmla="*/ 309 w 400"/>
                <a:gd name="T17" fmla="*/ 83 h 325"/>
                <a:gd name="T18" fmla="*/ 327 w 400"/>
                <a:gd name="T19" fmla="*/ 100 h 325"/>
                <a:gd name="T20" fmla="*/ 346 w 400"/>
                <a:gd name="T21" fmla="*/ 92 h 325"/>
                <a:gd name="T22" fmla="*/ 354 w 400"/>
                <a:gd name="T23" fmla="*/ 67 h 325"/>
                <a:gd name="T24" fmla="*/ 377 w 400"/>
                <a:gd name="T25" fmla="*/ 71 h 325"/>
                <a:gd name="T26" fmla="*/ 392 w 400"/>
                <a:gd name="T27" fmla="*/ 83 h 325"/>
                <a:gd name="T28" fmla="*/ 400 w 400"/>
                <a:gd name="T29" fmla="*/ 100 h 325"/>
                <a:gd name="T30" fmla="*/ 386 w 400"/>
                <a:gd name="T31" fmla="*/ 119 h 325"/>
                <a:gd name="T32" fmla="*/ 369 w 400"/>
                <a:gd name="T33" fmla="*/ 129 h 325"/>
                <a:gd name="T34" fmla="*/ 382 w 400"/>
                <a:gd name="T35" fmla="*/ 150 h 325"/>
                <a:gd name="T36" fmla="*/ 377 w 400"/>
                <a:gd name="T37" fmla="*/ 173 h 325"/>
                <a:gd name="T38" fmla="*/ 373 w 400"/>
                <a:gd name="T39" fmla="*/ 200 h 325"/>
                <a:gd name="T40" fmla="*/ 363 w 400"/>
                <a:gd name="T41" fmla="*/ 227 h 325"/>
                <a:gd name="T42" fmla="*/ 332 w 400"/>
                <a:gd name="T43" fmla="*/ 231 h 325"/>
                <a:gd name="T44" fmla="*/ 340 w 400"/>
                <a:gd name="T45" fmla="*/ 250 h 325"/>
                <a:gd name="T46" fmla="*/ 354 w 400"/>
                <a:gd name="T47" fmla="*/ 271 h 325"/>
                <a:gd name="T48" fmla="*/ 336 w 400"/>
                <a:gd name="T49" fmla="*/ 285 h 325"/>
                <a:gd name="T50" fmla="*/ 327 w 400"/>
                <a:gd name="T51" fmla="*/ 310 h 325"/>
                <a:gd name="T52" fmla="*/ 313 w 400"/>
                <a:gd name="T53" fmla="*/ 317 h 325"/>
                <a:gd name="T54" fmla="*/ 302 w 400"/>
                <a:gd name="T55" fmla="*/ 306 h 325"/>
                <a:gd name="T56" fmla="*/ 290 w 400"/>
                <a:gd name="T57" fmla="*/ 306 h 325"/>
                <a:gd name="T58" fmla="*/ 263 w 400"/>
                <a:gd name="T59" fmla="*/ 325 h 325"/>
                <a:gd name="T60" fmla="*/ 225 w 400"/>
                <a:gd name="T61" fmla="*/ 281 h 325"/>
                <a:gd name="T62" fmla="*/ 194 w 400"/>
                <a:gd name="T63" fmla="*/ 289 h 325"/>
                <a:gd name="T64" fmla="*/ 173 w 400"/>
                <a:gd name="T65" fmla="*/ 267 h 325"/>
                <a:gd name="T66" fmla="*/ 163 w 400"/>
                <a:gd name="T67" fmla="*/ 239 h 325"/>
                <a:gd name="T68" fmla="*/ 163 w 400"/>
                <a:gd name="T69" fmla="*/ 212 h 325"/>
                <a:gd name="T70" fmla="*/ 136 w 400"/>
                <a:gd name="T71" fmla="*/ 204 h 325"/>
                <a:gd name="T72" fmla="*/ 121 w 400"/>
                <a:gd name="T73" fmla="*/ 204 h 325"/>
                <a:gd name="T74" fmla="*/ 113 w 400"/>
                <a:gd name="T75" fmla="*/ 189 h 325"/>
                <a:gd name="T76" fmla="*/ 98 w 400"/>
                <a:gd name="T77" fmla="*/ 204 h 325"/>
                <a:gd name="T78" fmla="*/ 90 w 400"/>
                <a:gd name="T79" fmla="*/ 227 h 325"/>
                <a:gd name="T80" fmla="*/ 69 w 400"/>
                <a:gd name="T81" fmla="*/ 246 h 325"/>
                <a:gd name="T82" fmla="*/ 42 w 400"/>
                <a:gd name="T83" fmla="*/ 212 h 325"/>
                <a:gd name="T84" fmla="*/ 0 w 400"/>
                <a:gd name="T85" fmla="*/ 208 h 325"/>
                <a:gd name="T86" fmla="*/ 9 w 400"/>
                <a:gd name="T87" fmla="*/ 189 h 325"/>
                <a:gd name="T88" fmla="*/ 38 w 400"/>
                <a:gd name="T89" fmla="*/ 173 h 325"/>
                <a:gd name="T90" fmla="*/ 42 w 400"/>
                <a:gd name="T91" fmla="*/ 150 h 325"/>
                <a:gd name="T92" fmla="*/ 73 w 400"/>
                <a:gd name="T93" fmla="*/ 110 h 325"/>
                <a:gd name="T94" fmla="*/ 109 w 400"/>
                <a:gd name="T95" fmla="*/ 106 h 325"/>
                <a:gd name="T96" fmla="*/ 140 w 400"/>
                <a:gd name="T97" fmla="*/ 75 h 325"/>
                <a:gd name="T98" fmla="*/ 150 w 400"/>
                <a:gd name="T99" fmla="*/ 58 h 325"/>
                <a:gd name="T100" fmla="*/ 173 w 400"/>
                <a:gd name="T101" fmla="*/ 35 h 325"/>
                <a:gd name="T102" fmla="*/ 186 w 400"/>
                <a:gd name="T103" fmla="*/ 46 h 325"/>
                <a:gd name="T104" fmla="*/ 217 w 400"/>
                <a:gd name="T105" fmla="*/ 31 h 325"/>
                <a:gd name="T106" fmla="*/ 225 w 400"/>
                <a:gd name="T107" fmla="*/ 8 h 325"/>
                <a:gd name="T108" fmla="*/ 271 w 400"/>
                <a:gd name="T109" fmla="*/ 4 h 325"/>
                <a:gd name="T110" fmla="*/ 313 w 400"/>
                <a:gd name="T111" fmla="*/ 0 h 32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00"/>
                <a:gd name="T169" fmla="*/ 0 h 325"/>
                <a:gd name="T170" fmla="*/ 400 w 400"/>
                <a:gd name="T171" fmla="*/ 325 h 32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00" h="325">
                  <a:moveTo>
                    <a:pt x="313" y="0"/>
                  </a:moveTo>
                  <a:lnTo>
                    <a:pt x="282" y="23"/>
                  </a:lnTo>
                  <a:lnTo>
                    <a:pt x="290" y="31"/>
                  </a:lnTo>
                  <a:lnTo>
                    <a:pt x="307" y="31"/>
                  </a:lnTo>
                  <a:lnTo>
                    <a:pt x="298" y="50"/>
                  </a:lnTo>
                  <a:lnTo>
                    <a:pt x="275" y="71"/>
                  </a:lnTo>
                  <a:lnTo>
                    <a:pt x="298" y="67"/>
                  </a:lnTo>
                  <a:lnTo>
                    <a:pt x="309" y="77"/>
                  </a:lnTo>
                  <a:lnTo>
                    <a:pt x="309" y="83"/>
                  </a:lnTo>
                  <a:lnTo>
                    <a:pt x="327" y="100"/>
                  </a:lnTo>
                  <a:lnTo>
                    <a:pt x="346" y="92"/>
                  </a:lnTo>
                  <a:lnTo>
                    <a:pt x="354" y="67"/>
                  </a:lnTo>
                  <a:lnTo>
                    <a:pt x="377" y="71"/>
                  </a:lnTo>
                  <a:lnTo>
                    <a:pt x="392" y="83"/>
                  </a:lnTo>
                  <a:lnTo>
                    <a:pt x="400" y="100"/>
                  </a:lnTo>
                  <a:lnTo>
                    <a:pt x="386" y="119"/>
                  </a:lnTo>
                  <a:lnTo>
                    <a:pt x="369" y="129"/>
                  </a:lnTo>
                  <a:lnTo>
                    <a:pt x="382" y="150"/>
                  </a:lnTo>
                  <a:lnTo>
                    <a:pt x="377" y="173"/>
                  </a:lnTo>
                  <a:lnTo>
                    <a:pt x="373" y="200"/>
                  </a:lnTo>
                  <a:lnTo>
                    <a:pt x="363" y="227"/>
                  </a:lnTo>
                  <a:lnTo>
                    <a:pt x="332" y="231"/>
                  </a:lnTo>
                  <a:lnTo>
                    <a:pt x="340" y="250"/>
                  </a:lnTo>
                  <a:lnTo>
                    <a:pt x="354" y="271"/>
                  </a:lnTo>
                  <a:lnTo>
                    <a:pt x="336" y="285"/>
                  </a:lnTo>
                  <a:lnTo>
                    <a:pt x="327" y="310"/>
                  </a:lnTo>
                  <a:lnTo>
                    <a:pt x="313" y="317"/>
                  </a:lnTo>
                  <a:lnTo>
                    <a:pt x="302" y="306"/>
                  </a:lnTo>
                  <a:lnTo>
                    <a:pt x="290" y="306"/>
                  </a:lnTo>
                  <a:lnTo>
                    <a:pt x="263" y="325"/>
                  </a:lnTo>
                  <a:lnTo>
                    <a:pt x="225" y="281"/>
                  </a:lnTo>
                  <a:lnTo>
                    <a:pt x="194" y="289"/>
                  </a:lnTo>
                  <a:lnTo>
                    <a:pt x="173" y="267"/>
                  </a:lnTo>
                  <a:lnTo>
                    <a:pt x="163" y="239"/>
                  </a:lnTo>
                  <a:lnTo>
                    <a:pt x="163" y="212"/>
                  </a:lnTo>
                  <a:lnTo>
                    <a:pt x="136" y="204"/>
                  </a:lnTo>
                  <a:lnTo>
                    <a:pt x="121" y="204"/>
                  </a:lnTo>
                  <a:lnTo>
                    <a:pt x="113" y="189"/>
                  </a:lnTo>
                  <a:lnTo>
                    <a:pt x="98" y="204"/>
                  </a:lnTo>
                  <a:lnTo>
                    <a:pt x="90" y="227"/>
                  </a:lnTo>
                  <a:lnTo>
                    <a:pt x="69" y="246"/>
                  </a:lnTo>
                  <a:lnTo>
                    <a:pt x="42" y="212"/>
                  </a:lnTo>
                  <a:lnTo>
                    <a:pt x="0" y="208"/>
                  </a:lnTo>
                  <a:lnTo>
                    <a:pt x="9" y="189"/>
                  </a:lnTo>
                  <a:lnTo>
                    <a:pt x="38" y="173"/>
                  </a:lnTo>
                  <a:lnTo>
                    <a:pt x="42" y="150"/>
                  </a:lnTo>
                  <a:lnTo>
                    <a:pt x="73" y="110"/>
                  </a:lnTo>
                  <a:lnTo>
                    <a:pt x="109" y="106"/>
                  </a:lnTo>
                  <a:lnTo>
                    <a:pt x="140" y="75"/>
                  </a:lnTo>
                  <a:lnTo>
                    <a:pt x="150" y="58"/>
                  </a:lnTo>
                  <a:lnTo>
                    <a:pt x="173" y="35"/>
                  </a:lnTo>
                  <a:lnTo>
                    <a:pt x="186" y="46"/>
                  </a:lnTo>
                  <a:lnTo>
                    <a:pt x="217" y="31"/>
                  </a:lnTo>
                  <a:lnTo>
                    <a:pt x="225" y="8"/>
                  </a:lnTo>
                  <a:lnTo>
                    <a:pt x="271" y="4"/>
                  </a:lnTo>
                  <a:lnTo>
                    <a:pt x="313" y="0"/>
                  </a:lnTo>
                  <a:close/>
                </a:path>
              </a:pathLst>
            </a:custGeom>
            <a:solidFill>
              <a:schemeClr val="tx1"/>
            </a:solidFill>
            <a:ln w="26988">
              <a:solidFill>
                <a:schemeClr val="accent2"/>
              </a:solidFill>
              <a:round/>
              <a:headEnd/>
              <a:tailEnd/>
            </a:ln>
          </p:spPr>
          <p:txBody>
            <a:bodyPr/>
            <a:lstStyle/>
            <a:p>
              <a:endParaRPr lang="en-US"/>
            </a:p>
          </p:txBody>
        </p:sp>
        <p:sp>
          <p:nvSpPr>
            <p:cNvPr id="19509" name="Freeform 24"/>
            <p:cNvSpPr>
              <a:spLocks/>
            </p:cNvSpPr>
            <p:nvPr/>
          </p:nvSpPr>
          <p:spPr bwMode="auto">
            <a:xfrm>
              <a:off x="4878" y="1787"/>
              <a:ext cx="188" cy="133"/>
            </a:xfrm>
            <a:custGeom>
              <a:avLst/>
              <a:gdLst>
                <a:gd name="T0" fmla="*/ 0 w 188"/>
                <a:gd name="T1" fmla="*/ 8 h 133"/>
                <a:gd name="T2" fmla="*/ 15 w 188"/>
                <a:gd name="T3" fmla="*/ 0 h 133"/>
                <a:gd name="T4" fmla="*/ 56 w 188"/>
                <a:gd name="T5" fmla="*/ 8 h 133"/>
                <a:gd name="T6" fmla="*/ 71 w 188"/>
                <a:gd name="T7" fmla="*/ 13 h 133"/>
                <a:gd name="T8" fmla="*/ 88 w 188"/>
                <a:gd name="T9" fmla="*/ 8 h 133"/>
                <a:gd name="T10" fmla="*/ 108 w 188"/>
                <a:gd name="T11" fmla="*/ 0 h 133"/>
                <a:gd name="T12" fmla="*/ 133 w 188"/>
                <a:gd name="T13" fmla="*/ 4 h 133"/>
                <a:gd name="T14" fmla="*/ 158 w 188"/>
                <a:gd name="T15" fmla="*/ 17 h 133"/>
                <a:gd name="T16" fmla="*/ 173 w 188"/>
                <a:gd name="T17" fmla="*/ 50 h 133"/>
                <a:gd name="T18" fmla="*/ 165 w 188"/>
                <a:gd name="T19" fmla="*/ 69 h 133"/>
                <a:gd name="T20" fmla="*/ 177 w 188"/>
                <a:gd name="T21" fmla="*/ 92 h 133"/>
                <a:gd name="T22" fmla="*/ 188 w 188"/>
                <a:gd name="T23" fmla="*/ 113 h 133"/>
                <a:gd name="T24" fmla="*/ 183 w 188"/>
                <a:gd name="T25" fmla="*/ 133 h 133"/>
                <a:gd name="T26" fmla="*/ 173 w 188"/>
                <a:gd name="T27" fmla="*/ 117 h 133"/>
                <a:gd name="T28" fmla="*/ 144 w 188"/>
                <a:gd name="T29" fmla="*/ 85 h 133"/>
                <a:gd name="T30" fmla="*/ 94 w 188"/>
                <a:gd name="T31" fmla="*/ 69 h 133"/>
                <a:gd name="T32" fmla="*/ 56 w 188"/>
                <a:gd name="T33" fmla="*/ 65 h 133"/>
                <a:gd name="T34" fmla="*/ 29 w 188"/>
                <a:gd name="T35" fmla="*/ 73 h 133"/>
                <a:gd name="T36" fmla="*/ 17 w 188"/>
                <a:gd name="T37" fmla="*/ 60 h 133"/>
                <a:gd name="T38" fmla="*/ 15 w 188"/>
                <a:gd name="T39" fmla="*/ 40 h 133"/>
                <a:gd name="T40" fmla="*/ 0 w 188"/>
                <a:gd name="T41" fmla="*/ 31 h 133"/>
                <a:gd name="T42" fmla="*/ 0 w 188"/>
                <a:gd name="T43" fmla="*/ 8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8"/>
                <a:gd name="T67" fmla="*/ 0 h 133"/>
                <a:gd name="T68" fmla="*/ 188 w 188"/>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8" h="133">
                  <a:moveTo>
                    <a:pt x="0" y="8"/>
                  </a:moveTo>
                  <a:lnTo>
                    <a:pt x="15" y="0"/>
                  </a:lnTo>
                  <a:lnTo>
                    <a:pt x="56" y="8"/>
                  </a:lnTo>
                  <a:lnTo>
                    <a:pt x="71" y="13"/>
                  </a:lnTo>
                  <a:lnTo>
                    <a:pt x="88" y="8"/>
                  </a:lnTo>
                  <a:lnTo>
                    <a:pt x="108" y="0"/>
                  </a:lnTo>
                  <a:lnTo>
                    <a:pt x="133" y="4"/>
                  </a:lnTo>
                  <a:lnTo>
                    <a:pt x="158" y="17"/>
                  </a:lnTo>
                  <a:lnTo>
                    <a:pt x="173" y="50"/>
                  </a:lnTo>
                  <a:lnTo>
                    <a:pt x="165" y="69"/>
                  </a:lnTo>
                  <a:lnTo>
                    <a:pt x="177" y="92"/>
                  </a:lnTo>
                  <a:lnTo>
                    <a:pt x="188" y="113"/>
                  </a:lnTo>
                  <a:lnTo>
                    <a:pt x="183" y="133"/>
                  </a:lnTo>
                  <a:lnTo>
                    <a:pt x="173" y="117"/>
                  </a:lnTo>
                  <a:lnTo>
                    <a:pt x="144" y="85"/>
                  </a:lnTo>
                  <a:lnTo>
                    <a:pt x="94" y="69"/>
                  </a:lnTo>
                  <a:lnTo>
                    <a:pt x="56" y="65"/>
                  </a:lnTo>
                  <a:lnTo>
                    <a:pt x="29" y="73"/>
                  </a:lnTo>
                  <a:lnTo>
                    <a:pt x="17" y="60"/>
                  </a:lnTo>
                  <a:lnTo>
                    <a:pt x="15" y="40"/>
                  </a:lnTo>
                  <a:lnTo>
                    <a:pt x="0" y="31"/>
                  </a:lnTo>
                  <a:lnTo>
                    <a:pt x="0" y="8"/>
                  </a:lnTo>
                  <a:close/>
                </a:path>
              </a:pathLst>
            </a:custGeom>
            <a:solidFill>
              <a:schemeClr val="tx1"/>
            </a:solidFill>
            <a:ln w="26988">
              <a:solidFill>
                <a:schemeClr val="accent2"/>
              </a:solidFill>
              <a:round/>
              <a:headEnd/>
              <a:tailEnd/>
            </a:ln>
          </p:spPr>
          <p:txBody>
            <a:bodyPr/>
            <a:lstStyle/>
            <a:p>
              <a:endParaRPr lang="en-US"/>
            </a:p>
          </p:txBody>
        </p:sp>
        <p:sp>
          <p:nvSpPr>
            <p:cNvPr id="19510" name="Freeform 25"/>
            <p:cNvSpPr>
              <a:spLocks/>
            </p:cNvSpPr>
            <p:nvPr/>
          </p:nvSpPr>
          <p:spPr bwMode="auto">
            <a:xfrm>
              <a:off x="4570" y="2191"/>
              <a:ext cx="62" cy="48"/>
            </a:xfrm>
            <a:custGeom>
              <a:avLst/>
              <a:gdLst>
                <a:gd name="T0" fmla="*/ 19 w 62"/>
                <a:gd name="T1" fmla="*/ 0 h 48"/>
                <a:gd name="T2" fmla="*/ 0 w 62"/>
                <a:gd name="T3" fmla="*/ 21 h 48"/>
                <a:gd name="T4" fmla="*/ 8 w 62"/>
                <a:gd name="T5" fmla="*/ 40 h 48"/>
                <a:gd name="T6" fmla="*/ 23 w 62"/>
                <a:gd name="T7" fmla="*/ 48 h 48"/>
                <a:gd name="T8" fmla="*/ 44 w 62"/>
                <a:gd name="T9" fmla="*/ 40 h 48"/>
                <a:gd name="T10" fmla="*/ 62 w 62"/>
                <a:gd name="T11" fmla="*/ 29 h 48"/>
                <a:gd name="T12" fmla="*/ 54 w 62"/>
                <a:gd name="T13" fmla="*/ 17 h 48"/>
                <a:gd name="T14" fmla="*/ 19 w 62"/>
                <a:gd name="T15" fmla="*/ 0 h 48"/>
                <a:gd name="T16" fmla="*/ 0 60000 65536"/>
                <a:gd name="T17" fmla="*/ 0 60000 65536"/>
                <a:gd name="T18" fmla="*/ 0 60000 65536"/>
                <a:gd name="T19" fmla="*/ 0 60000 65536"/>
                <a:gd name="T20" fmla="*/ 0 60000 65536"/>
                <a:gd name="T21" fmla="*/ 0 60000 65536"/>
                <a:gd name="T22" fmla="*/ 0 60000 65536"/>
                <a:gd name="T23" fmla="*/ 0 60000 65536"/>
                <a:gd name="T24" fmla="*/ 0 w 62"/>
                <a:gd name="T25" fmla="*/ 0 h 48"/>
                <a:gd name="T26" fmla="*/ 62 w 62"/>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 h="48">
                  <a:moveTo>
                    <a:pt x="19" y="0"/>
                  </a:moveTo>
                  <a:lnTo>
                    <a:pt x="0" y="21"/>
                  </a:lnTo>
                  <a:lnTo>
                    <a:pt x="8" y="40"/>
                  </a:lnTo>
                  <a:lnTo>
                    <a:pt x="23" y="48"/>
                  </a:lnTo>
                  <a:lnTo>
                    <a:pt x="44" y="40"/>
                  </a:lnTo>
                  <a:lnTo>
                    <a:pt x="62" y="29"/>
                  </a:lnTo>
                  <a:lnTo>
                    <a:pt x="54" y="17"/>
                  </a:lnTo>
                  <a:lnTo>
                    <a:pt x="19" y="0"/>
                  </a:lnTo>
                  <a:close/>
                </a:path>
              </a:pathLst>
            </a:custGeom>
            <a:solidFill>
              <a:schemeClr val="tx1"/>
            </a:solidFill>
            <a:ln w="26988">
              <a:solidFill>
                <a:schemeClr val="accent2"/>
              </a:solidFill>
              <a:round/>
              <a:headEnd/>
              <a:tailEnd/>
            </a:ln>
          </p:spPr>
          <p:txBody>
            <a:bodyPr/>
            <a:lstStyle/>
            <a:p>
              <a:endParaRPr lang="en-US"/>
            </a:p>
          </p:txBody>
        </p:sp>
      </p:grpSp>
      <p:sp>
        <p:nvSpPr>
          <p:cNvPr id="19467" name="Freeform 26"/>
          <p:cNvSpPr>
            <a:spLocks/>
          </p:cNvSpPr>
          <p:nvPr/>
        </p:nvSpPr>
        <p:spPr bwMode="auto">
          <a:xfrm>
            <a:off x="5210175" y="1566863"/>
            <a:ext cx="909638" cy="808037"/>
          </a:xfrm>
          <a:custGeom>
            <a:avLst/>
            <a:gdLst>
              <a:gd name="T0" fmla="*/ 188 w 1059"/>
              <a:gd name="T1" fmla="*/ 260 h 1121"/>
              <a:gd name="T2" fmla="*/ 165 w 1059"/>
              <a:gd name="T3" fmla="*/ 344 h 1121"/>
              <a:gd name="T4" fmla="*/ 159 w 1059"/>
              <a:gd name="T5" fmla="*/ 427 h 1121"/>
              <a:gd name="T6" fmla="*/ 44 w 1059"/>
              <a:gd name="T7" fmla="*/ 564 h 1121"/>
              <a:gd name="T8" fmla="*/ 71 w 1059"/>
              <a:gd name="T9" fmla="*/ 604 h 1121"/>
              <a:gd name="T10" fmla="*/ 59 w 1059"/>
              <a:gd name="T11" fmla="*/ 725 h 1121"/>
              <a:gd name="T12" fmla="*/ 46 w 1059"/>
              <a:gd name="T13" fmla="*/ 810 h 1121"/>
              <a:gd name="T14" fmla="*/ 32 w 1059"/>
              <a:gd name="T15" fmla="*/ 871 h 1121"/>
              <a:gd name="T16" fmla="*/ 15 w 1059"/>
              <a:gd name="T17" fmla="*/ 940 h 1121"/>
              <a:gd name="T18" fmla="*/ 0 w 1059"/>
              <a:gd name="T19" fmla="*/ 987 h 1121"/>
              <a:gd name="T20" fmla="*/ 48 w 1059"/>
              <a:gd name="T21" fmla="*/ 1017 h 1121"/>
              <a:gd name="T22" fmla="*/ 63 w 1059"/>
              <a:gd name="T23" fmla="*/ 1077 h 1121"/>
              <a:gd name="T24" fmla="*/ 98 w 1059"/>
              <a:gd name="T25" fmla="*/ 1058 h 1121"/>
              <a:gd name="T26" fmla="*/ 121 w 1059"/>
              <a:gd name="T27" fmla="*/ 1098 h 1121"/>
              <a:gd name="T28" fmla="*/ 165 w 1059"/>
              <a:gd name="T29" fmla="*/ 1058 h 1121"/>
              <a:gd name="T30" fmla="*/ 188 w 1059"/>
              <a:gd name="T31" fmla="*/ 1027 h 1121"/>
              <a:gd name="T32" fmla="*/ 248 w 1059"/>
              <a:gd name="T33" fmla="*/ 1008 h 1121"/>
              <a:gd name="T34" fmla="*/ 261 w 1059"/>
              <a:gd name="T35" fmla="*/ 965 h 1121"/>
              <a:gd name="T36" fmla="*/ 215 w 1059"/>
              <a:gd name="T37" fmla="*/ 942 h 1121"/>
              <a:gd name="T38" fmla="*/ 313 w 1059"/>
              <a:gd name="T39" fmla="*/ 848 h 1121"/>
              <a:gd name="T40" fmla="*/ 501 w 1059"/>
              <a:gd name="T41" fmla="*/ 767 h 1121"/>
              <a:gd name="T42" fmla="*/ 648 w 1059"/>
              <a:gd name="T43" fmla="*/ 698 h 1121"/>
              <a:gd name="T44" fmla="*/ 732 w 1059"/>
              <a:gd name="T45" fmla="*/ 598 h 1121"/>
              <a:gd name="T46" fmla="*/ 878 w 1059"/>
              <a:gd name="T47" fmla="*/ 523 h 1121"/>
              <a:gd name="T48" fmla="*/ 1036 w 1059"/>
              <a:gd name="T49" fmla="*/ 354 h 1121"/>
              <a:gd name="T50" fmla="*/ 978 w 1059"/>
              <a:gd name="T51" fmla="*/ 248 h 1121"/>
              <a:gd name="T52" fmla="*/ 982 w 1059"/>
              <a:gd name="T53" fmla="*/ 214 h 1121"/>
              <a:gd name="T54" fmla="*/ 1059 w 1059"/>
              <a:gd name="T55" fmla="*/ 189 h 1121"/>
              <a:gd name="T56" fmla="*/ 1017 w 1059"/>
              <a:gd name="T57" fmla="*/ 171 h 1121"/>
              <a:gd name="T58" fmla="*/ 998 w 1059"/>
              <a:gd name="T59" fmla="*/ 125 h 1121"/>
              <a:gd name="T60" fmla="*/ 955 w 1059"/>
              <a:gd name="T61" fmla="*/ 135 h 1121"/>
              <a:gd name="T62" fmla="*/ 951 w 1059"/>
              <a:gd name="T63" fmla="*/ 112 h 1121"/>
              <a:gd name="T64" fmla="*/ 901 w 1059"/>
              <a:gd name="T65" fmla="*/ 108 h 1121"/>
              <a:gd name="T66" fmla="*/ 848 w 1059"/>
              <a:gd name="T67" fmla="*/ 154 h 1121"/>
              <a:gd name="T68" fmla="*/ 853 w 1059"/>
              <a:gd name="T69" fmla="*/ 166 h 1121"/>
              <a:gd name="T70" fmla="*/ 798 w 1059"/>
              <a:gd name="T71" fmla="*/ 181 h 1121"/>
              <a:gd name="T72" fmla="*/ 744 w 1059"/>
              <a:gd name="T73" fmla="*/ 181 h 1121"/>
              <a:gd name="T74" fmla="*/ 694 w 1059"/>
              <a:gd name="T75" fmla="*/ 166 h 1121"/>
              <a:gd name="T76" fmla="*/ 640 w 1059"/>
              <a:gd name="T77" fmla="*/ 177 h 1121"/>
              <a:gd name="T78" fmla="*/ 569 w 1059"/>
              <a:gd name="T79" fmla="*/ 171 h 1121"/>
              <a:gd name="T80" fmla="*/ 515 w 1059"/>
              <a:gd name="T81" fmla="*/ 135 h 1121"/>
              <a:gd name="T82" fmla="*/ 528 w 1059"/>
              <a:gd name="T83" fmla="*/ 112 h 1121"/>
              <a:gd name="T84" fmla="*/ 523 w 1059"/>
              <a:gd name="T85" fmla="*/ 89 h 1121"/>
              <a:gd name="T86" fmla="*/ 465 w 1059"/>
              <a:gd name="T87" fmla="*/ 73 h 1121"/>
              <a:gd name="T88" fmla="*/ 398 w 1059"/>
              <a:gd name="T89" fmla="*/ 73 h 1121"/>
              <a:gd name="T90" fmla="*/ 296 w 1059"/>
              <a:gd name="T91" fmla="*/ 31 h 1121"/>
              <a:gd name="T92" fmla="*/ 207 w 1059"/>
              <a:gd name="T93" fmla="*/ 14 h 1121"/>
              <a:gd name="T94" fmla="*/ 153 w 1059"/>
              <a:gd name="T95" fmla="*/ 8 h 1121"/>
              <a:gd name="T96" fmla="*/ 117 w 1059"/>
              <a:gd name="T97" fmla="*/ 69 h 1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59"/>
              <a:gd name="T148" fmla="*/ 0 h 1121"/>
              <a:gd name="T149" fmla="*/ 1059 w 1059"/>
              <a:gd name="T150" fmla="*/ 1121 h 1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59" h="1121">
                <a:moveTo>
                  <a:pt x="117" y="69"/>
                </a:moveTo>
                <a:lnTo>
                  <a:pt x="188" y="260"/>
                </a:lnTo>
                <a:lnTo>
                  <a:pt x="144" y="283"/>
                </a:lnTo>
                <a:lnTo>
                  <a:pt x="165" y="344"/>
                </a:lnTo>
                <a:lnTo>
                  <a:pt x="169" y="392"/>
                </a:lnTo>
                <a:lnTo>
                  <a:pt x="159" y="427"/>
                </a:lnTo>
                <a:lnTo>
                  <a:pt x="132" y="464"/>
                </a:lnTo>
                <a:lnTo>
                  <a:pt x="44" y="564"/>
                </a:lnTo>
                <a:lnTo>
                  <a:pt x="48" y="583"/>
                </a:lnTo>
                <a:lnTo>
                  <a:pt x="71" y="604"/>
                </a:lnTo>
                <a:lnTo>
                  <a:pt x="36" y="675"/>
                </a:lnTo>
                <a:lnTo>
                  <a:pt x="59" y="725"/>
                </a:lnTo>
                <a:lnTo>
                  <a:pt x="71" y="744"/>
                </a:lnTo>
                <a:lnTo>
                  <a:pt x="46" y="810"/>
                </a:lnTo>
                <a:lnTo>
                  <a:pt x="19" y="829"/>
                </a:lnTo>
                <a:lnTo>
                  <a:pt x="32" y="871"/>
                </a:lnTo>
                <a:lnTo>
                  <a:pt x="32" y="910"/>
                </a:lnTo>
                <a:lnTo>
                  <a:pt x="15" y="940"/>
                </a:lnTo>
                <a:lnTo>
                  <a:pt x="19" y="969"/>
                </a:lnTo>
                <a:lnTo>
                  <a:pt x="0" y="987"/>
                </a:lnTo>
                <a:lnTo>
                  <a:pt x="28" y="1021"/>
                </a:lnTo>
                <a:lnTo>
                  <a:pt x="48" y="1017"/>
                </a:lnTo>
                <a:lnTo>
                  <a:pt x="48" y="1058"/>
                </a:lnTo>
                <a:lnTo>
                  <a:pt x="63" y="1077"/>
                </a:lnTo>
                <a:lnTo>
                  <a:pt x="80" y="1054"/>
                </a:lnTo>
                <a:lnTo>
                  <a:pt x="98" y="1058"/>
                </a:lnTo>
                <a:lnTo>
                  <a:pt x="109" y="1085"/>
                </a:lnTo>
                <a:lnTo>
                  <a:pt x="121" y="1098"/>
                </a:lnTo>
                <a:lnTo>
                  <a:pt x="121" y="1121"/>
                </a:lnTo>
                <a:lnTo>
                  <a:pt x="165" y="1058"/>
                </a:lnTo>
                <a:lnTo>
                  <a:pt x="165" y="1044"/>
                </a:lnTo>
                <a:lnTo>
                  <a:pt x="188" y="1027"/>
                </a:lnTo>
                <a:lnTo>
                  <a:pt x="226" y="1048"/>
                </a:lnTo>
                <a:lnTo>
                  <a:pt x="248" y="1008"/>
                </a:lnTo>
                <a:lnTo>
                  <a:pt x="265" y="987"/>
                </a:lnTo>
                <a:lnTo>
                  <a:pt x="261" y="965"/>
                </a:lnTo>
                <a:lnTo>
                  <a:pt x="248" y="965"/>
                </a:lnTo>
                <a:lnTo>
                  <a:pt x="215" y="942"/>
                </a:lnTo>
                <a:lnTo>
                  <a:pt x="242" y="927"/>
                </a:lnTo>
                <a:lnTo>
                  <a:pt x="313" y="848"/>
                </a:lnTo>
                <a:lnTo>
                  <a:pt x="376" y="821"/>
                </a:lnTo>
                <a:lnTo>
                  <a:pt x="501" y="767"/>
                </a:lnTo>
                <a:lnTo>
                  <a:pt x="563" y="731"/>
                </a:lnTo>
                <a:lnTo>
                  <a:pt x="648" y="698"/>
                </a:lnTo>
                <a:lnTo>
                  <a:pt x="717" y="639"/>
                </a:lnTo>
                <a:lnTo>
                  <a:pt x="732" y="598"/>
                </a:lnTo>
                <a:lnTo>
                  <a:pt x="761" y="602"/>
                </a:lnTo>
                <a:lnTo>
                  <a:pt x="878" y="523"/>
                </a:lnTo>
                <a:lnTo>
                  <a:pt x="1040" y="377"/>
                </a:lnTo>
                <a:lnTo>
                  <a:pt x="1036" y="354"/>
                </a:lnTo>
                <a:lnTo>
                  <a:pt x="1013" y="287"/>
                </a:lnTo>
                <a:lnTo>
                  <a:pt x="978" y="248"/>
                </a:lnTo>
                <a:lnTo>
                  <a:pt x="973" y="229"/>
                </a:lnTo>
                <a:lnTo>
                  <a:pt x="982" y="214"/>
                </a:lnTo>
                <a:lnTo>
                  <a:pt x="1005" y="206"/>
                </a:lnTo>
                <a:lnTo>
                  <a:pt x="1059" y="189"/>
                </a:lnTo>
                <a:lnTo>
                  <a:pt x="1044" y="181"/>
                </a:lnTo>
                <a:lnTo>
                  <a:pt x="1017" y="171"/>
                </a:lnTo>
                <a:lnTo>
                  <a:pt x="990" y="144"/>
                </a:lnTo>
                <a:lnTo>
                  <a:pt x="998" y="125"/>
                </a:lnTo>
                <a:lnTo>
                  <a:pt x="982" y="125"/>
                </a:lnTo>
                <a:lnTo>
                  <a:pt x="955" y="135"/>
                </a:lnTo>
                <a:lnTo>
                  <a:pt x="946" y="125"/>
                </a:lnTo>
                <a:lnTo>
                  <a:pt x="951" y="112"/>
                </a:lnTo>
                <a:lnTo>
                  <a:pt x="923" y="116"/>
                </a:lnTo>
                <a:lnTo>
                  <a:pt x="901" y="108"/>
                </a:lnTo>
                <a:lnTo>
                  <a:pt x="878" y="131"/>
                </a:lnTo>
                <a:lnTo>
                  <a:pt x="848" y="154"/>
                </a:lnTo>
                <a:lnTo>
                  <a:pt x="834" y="154"/>
                </a:lnTo>
                <a:lnTo>
                  <a:pt x="853" y="166"/>
                </a:lnTo>
                <a:lnTo>
                  <a:pt x="834" y="177"/>
                </a:lnTo>
                <a:lnTo>
                  <a:pt x="798" y="181"/>
                </a:lnTo>
                <a:lnTo>
                  <a:pt x="765" y="189"/>
                </a:lnTo>
                <a:lnTo>
                  <a:pt x="744" y="181"/>
                </a:lnTo>
                <a:lnTo>
                  <a:pt x="732" y="166"/>
                </a:lnTo>
                <a:lnTo>
                  <a:pt x="694" y="166"/>
                </a:lnTo>
                <a:lnTo>
                  <a:pt x="667" y="162"/>
                </a:lnTo>
                <a:lnTo>
                  <a:pt x="640" y="177"/>
                </a:lnTo>
                <a:lnTo>
                  <a:pt x="605" y="185"/>
                </a:lnTo>
                <a:lnTo>
                  <a:pt x="569" y="171"/>
                </a:lnTo>
                <a:lnTo>
                  <a:pt x="536" y="154"/>
                </a:lnTo>
                <a:lnTo>
                  <a:pt x="515" y="135"/>
                </a:lnTo>
                <a:lnTo>
                  <a:pt x="511" y="121"/>
                </a:lnTo>
                <a:lnTo>
                  <a:pt x="528" y="112"/>
                </a:lnTo>
                <a:lnTo>
                  <a:pt x="532" y="98"/>
                </a:lnTo>
                <a:lnTo>
                  <a:pt x="523" y="89"/>
                </a:lnTo>
                <a:lnTo>
                  <a:pt x="492" y="85"/>
                </a:lnTo>
                <a:lnTo>
                  <a:pt x="465" y="73"/>
                </a:lnTo>
                <a:lnTo>
                  <a:pt x="419" y="64"/>
                </a:lnTo>
                <a:lnTo>
                  <a:pt x="398" y="73"/>
                </a:lnTo>
                <a:lnTo>
                  <a:pt x="363" y="60"/>
                </a:lnTo>
                <a:lnTo>
                  <a:pt x="296" y="31"/>
                </a:lnTo>
                <a:lnTo>
                  <a:pt x="248" y="31"/>
                </a:lnTo>
                <a:lnTo>
                  <a:pt x="207" y="14"/>
                </a:lnTo>
                <a:lnTo>
                  <a:pt x="180" y="0"/>
                </a:lnTo>
                <a:lnTo>
                  <a:pt x="153" y="8"/>
                </a:lnTo>
                <a:lnTo>
                  <a:pt x="140" y="27"/>
                </a:lnTo>
                <a:lnTo>
                  <a:pt x="117" y="69"/>
                </a:lnTo>
                <a:close/>
              </a:path>
            </a:pathLst>
          </a:custGeom>
          <a:solidFill>
            <a:srgbClr val="66CCFF"/>
          </a:solidFill>
          <a:ln w="26988">
            <a:solidFill>
              <a:schemeClr val="accent2"/>
            </a:solidFill>
            <a:round/>
            <a:headEnd/>
            <a:tailEnd/>
          </a:ln>
        </p:spPr>
        <p:txBody>
          <a:bodyPr/>
          <a:lstStyle/>
          <a:p>
            <a:endParaRPr lang="en-US"/>
          </a:p>
        </p:txBody>
      </p:sp>
      <p:sp>
        <p:nvSpPr>
          <p:cNvPr id="19468" name="Freeform 27"/>
          <p:cNvSpPr>
            <a:spLocks/>
          </p:cNvSpPr>
          <p:nvPr/>
        </p:nvSpPr>
        <p:spPr bwMode="auto">
          <a:xfrm>
            <a:off x="4503738" y="1562100"/>
            <a:ext cx="868362" cy="1014413"/>
          </a:xfrm>
          <a:custGeom>
            <a:avLst/>
            <a:gdLst>
              <a:gd name="T0" fmla="*/ 1011 w 1011"/>
              <a:gd name="T1" fmla="*/ 271 h 1411"/>
              <a:gd name="T2" fmla="*/ 984 w 1011"/>
              <a:gd name="T3" fmla="*/ 332 h 1411"/>
              <a:gd name="T4" fmla="*/ 988 w 1011"/>
              <a:gd name="T5" fmla="*/ 423 h 1411"/>
              <a:gd name="T6" fmla="*/ 926 w 1011"/>
              <a:gd name="T7" fmla="*/ 505 h 1411"/>
              <a:gd name="T8" fmla="*/ 871 w 1011"/>
              <a:gd name="T9" fmla="*/ 594 h 1411"/>
              <a:gd name="T10" fmla="*/ 855 w 1011"/>
              <a:gd name="T11" fmla="*/ 686 h 1411"/>
              <a:gd name="T12" fmla="*/ 894 w 1011"/>
              <a:gd name="T13" fmla="*/ 753 h 1411"/>
              <a:gd name="T14" fmla="*/ 867 w 1011"/>
              <a:gd name="T15" fmla="*/ 819 h 1411"/>
              <a:gd name="T16" fmla="*/ 855 w 1011"/>
              <a:gd name="T17" fmla="*/ 884 h 1411"/>
              <a:gd name="T18" fmla="*/ 842 w 1011"/>
              <a:gd name="T19" fmla="*/ 946 h 1411"/>
              <a:gd name="T20" fmla="*/ 823 w 1011"/>
              <a:gd name="T21" fmla="*/ 996 h 1411"/>
              <a:gd name="T22" fmla="*/ 805 w 1011"/>
              <a:gd name="T23" fmla="*/ 1009 h 1411"/>
              <a:gd name="T24" fmla="*/ 782 w 1011"/>
              <a:gd name="T25" fmla="*/ 1017 h 1411"/>
              <a:gd name="T26" fmla="*/ 730 w 1011"/>
              <a:gd name="T27" fmla="*/ 1001 h 1411"/>
              <a:gd name="T28" fmla="*/ 657 w 1011"/>
              <a:gd name="T29" fmla="*/ 1059 h 1411"/>
              <a:gd name="T30" fmla="*/ 648 w 1011"/>
              <a:gd name="T31" fmla="*/ 1082 h 1411"/>
              <a:gd name="T32" fmla="*/ 698 w 1011"/>
              <a:gd name="T33" fmla="*/ 1165 h 1411"/>
              <a:gd name="T34" fmla="*/ 676 w 1011"/>
              <a:gd name="T35" fmla="*/ 1194 h 1411"/>
              <a:gd name="T36" fmla="*/ 621 w 1011"/>
              <a:gd name="T37" fmla="*/ 1265 h 1411"/>
              <a:gd name="T38" fmla="*/ 582 w 1011"/>
              <a:gd name="T39" fmla="*/ 1242 h 1411"/>
              <a:gd name="T40" fmla="*/ 571 w 1011"/>
              <a:gd name="T41" fmla="*/ 1301 h 1411"/>
              <a:gd name="T42" fmla="*/ 559 w 1011"/>
              <a:gd name="T43" fmla="*/ 1332 h 1411"/>
              <a:gd name="T44" fmla="*/ 509 w 1011"/>
              <a:gd name="T45" fmla="*/ 1363 h 1411"/>
              <a:gd name="T46" fmla="*/ 490 w 1011"/>
              <a:gd name="T47" fmla="*/ 1407 h 1411"/>
              <a:gd name="T48" fmla="*/ 455 w 1011"/>
              <a:gd name="T49" fmla="*/ 1407 h 1411"/>
              <a:gd name="T50" fmla="*/ 442 w 1011"/>
              <a:gd name="T51" fmla="*/ 1372 h 1411"/>
              <a:gd name="T52" fmla="*/ 405 w 1011"/>
              <a:gd name="T53" fmla="*/ 1376 h 1411"/>
              <a:gd name="T54" fmla="*/ 353 w 1011"/>
              <a:gd name="T55" fmla="*/ 1367 h 1411"/>
              <a:gd name="T56" fmla="*/ 313 w 1011"/>
              <a:gd name="T57" fmla="*/ 1344 h 1411"/>
              <a:gd name="T58" fmla="*/ 263 w 1011"/>
              <a:gd name="T59" fmla="*/ 1305 h 1411"/>
              <a:gd name="T60" fmla="*/ 207 w 1011"/>
              <a:gd name="T61" fmla="*/ 1255 h 1411"/>
              <a:gd name="T62" fmla="*/ 125 w 1011"/>
              <a:gd name="T63" fmla="*/ 1157 h 1411"/>
              <a:gd name="T64" fmla="*/ 180 w 1011"/>
              <a:gd name="T65" fmla="*/ 1121 h 1411"/>
              <a:gd name="T66" fmla="*/ 203 w 1011"/>
              <a:gd name="T67" fmla="*/ 1082 h 1411"/>
              <a:gd name="T68" fmla="*/ 230 w 1011"/>
              <a:gd name="T69" fmla="*/ 1090 h 1411"/>
              <a:gd name="T70" fmla="*/ 242 w 1011"/>
              <a:gd name="T71" fmla="*/ 1055 h 1411"/>
              <a:gd name="T72" fmla="*/ 219 w 1011"/>
              <a:gd name="T73" fmla="*/ 996 h 1411"/>
              <a:gd name="T74" fmla="*/ 219 w 1011"/>
              <a:gd name="T75" fmla="*/ 942 h 1411"/>
              <a:gd name="T76" fmla="*/ 86 w 1011"/>
              <a:gd name="T77" fmla="*/ 819 h 1411"/>
              <a:gd name="T78" fmla="*/ 17 w 1011"/>
              <a:gd name="T79" fmla="*/ 803 h 1411"/>
              <a:gd name="T80" fmla="*/ 30 w 1011"/>
              <a:gd name="T81" fmla="*/ 726 h 1411"/>
              <a:gd name="T82" fmla="*/ 53 w 1011"/>
              <a:gd name="T83" fmla="*/ 726 h 1411"/>
              <a:gd name="T84" fmla="*/ 67 w 1011"/>
              <a:gd name="T85" fmla="*/ 680 h 1411"/>
              <a:gd name="T86" fmla="*/ 103 w 1011"/>
              <a:gd name="T87" fmla="*/ 598 h 1411"/>
              <a:gd name="T88" fmla="*/ 130 w 1011"/>
              <a:gd name="T89" fmla="*/ 509 h 1411"/>
              <a:gd name="T90" fmla="*/ 92 w 1011"/>
              <a:gd name="T91" fmla="*/ 463 h 1411"/>
              <a:gd name="T92" fmla="*/ 194 w 1011"/>
              <a:gd name="T93" fmla="*/ 444 h 1411"/>
              <a:gd name="T94" fmla="*/ 301 w 1011"/>
              <a:gd name="T95" fmla="*/ 388 h 1411"/>
              <a:gd name="T96" fmla="*/ 273 w 1011"/>
              <a:gd name="T97" fmla="*/ 269 h 1411"/>
              <a:gd name="T98" fmla="*/ 361 w 1011"/>
              <a:gd name="T99" fmla="*/ 125 h 1411"/>
              <a:gd name="T100" fmla="*/ 469 w 1011"/>
              <a:gd name="T101" fmla="*/ 42 h 1411"/>
              <a:gd name="T102" fmla="*/ 540 w 1011"/>
              <a:gd name="T103" fmla="*/ 32 h 1411"/>
              <a:gd name="T104" fmla="*/ 603 w 1011"/>
              <a:gd name="T105" fmla="*/ 46 h 1411"/>
              <a:gd name="T106" fmla="*/ 698 w 1011"/>
              <a:gd name="T107" fmla="*/ 78 h 1411"/>
              <a:gd name="T108" fmla="*/ 786 w 1011"/>
              <a:gd name="T109" fmla="*/ 90 h 1411"/>
              <a:gd name="T110" fmla="*/ 894 w 1011"/>
              <a:gd name="T111" fmla="*/ 78 h 141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11"/>
              <a:gd name="T169" fmla="*/ 0 h 1411"/>
              <a:gd name="T170" fmla="*/ 1011 w 1011"/>
              <a:gd name="T171" fmla="*/ 1411 h 141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11" h="1411">
                <a:moveTo>
                  <a:pt x="940" y="73"/>
                </a:moveTo>
                <a:lnTo>
                  <a:pt x="1011" y="271"/>
                </a:lnTo>
                <a:lnTo>
                  <a:pt x="967" y="294"/>
                </a:lnTo>
                <a:lnTo>
                  <a:pt x="984" y="332"/>
                </a:lnTo>
                <a:lnTo>
                  <a:pt x="992" y="388"/>
                </a:lnTo>
                <a:lnTo>
                  <a:pt x="988" y="423"/>
                </a:lnTo>
                <a:lnTo>
                  <a:pt x="976" y="444"/>
                </a:lnTo>
                <a:lnTo>
                  <a:pt x="926" y="505"/>
                </a:lnTo>
                <a:lnTo>
                  <a:pt x="867" y="571"/>
                </a:lnTo>
                <a:lnTo>
                  <a:pt x="871" y="594"/>
                </a:lnTo>
                <a:lnTo>
                  <a:pt x="894" y="611"/>
                </a:lnTo>
                <a:lnTo>
                  <a:pt x="855" y="686"/>
                </a:lnTo>
                <a:lnTo>
                  <a:pt x="871" y="717"/>
                </a:lnTo>
                <a:lnTo>
                  <a:pt x="894" y="753"/>
                </a:lnTo>
                <a:lnTo>
                  <a:pt x="880" y="788"/>
                </a:lnTo>
                <a:lnTo>
                  <a:pt x="867" y="819"/>
                </a:lnTo>
                <a:lnTo>
                  <a:pt x="842" y="838"/>
                </a:lnTo>
                <a:lnTo>
                  <a:pt x="855" y="884"/>
                </a:lnTo>
                <a:lnTo>
                  <a:pt x="855" y="915"/>
                </a:lnTo>
                <a:lnTo>
                  <a:pt x="842" y="946"/>
                </a:lnTo>
                <a:lnTo>
                  <a:pt x="842" y="978"/>
                </a:lnTo>
                <a:lnTo>
                  <a:pt x="823" y="996"/>
                </a:lnTo>
                <a:lnTo>
                  <a:pt x="823" y="1005"/>
                </a:lnTo>
                <a:lnTo>
                  <a:pt x="805" y="1009"/>
                </a:lnTo>
                <a:lnTo>
                  <a:pt x="792" y="1026"/>
                </a:lnTo>
                <a:lnTo>
                  <a:pt x="782" y="1017"/>
                </a:lnTo>
                <a:lnTo>
                  <a:pt x="755" y="1001"/>
                </a:lnTo>
                <a:lnTo>
                  <a:pt x="730" y="1001"/>
                </a:lnTo>
                <a:lnTo>
                  <a:pt x="703" y="1013"/>
                </a:lnTo>
                <a:lnTo>
                  <a:pt x="657" y="1059"/>
                </a:lnTo>
                <a:lnTo>
                  <a:pt x="642" y="1067"/>
                </a:lnTo>
                <a:lnTo>
                  <a:pt x="648" y="1082"/>
                </a:lnTo>
                <a:lnTo>
                  <a:pt x="692" y="1149"/>
                </a:lnTo>
                <a:lnTo>
                  <a:pt x="698" y="1165"/>
                </a:lnTo>
                <a:lnTo>
                  <a:pt x="692" y="1184"/>
                </a:lnTo>
                <a:lnTo>
                  <a:pt x="676" y="1194"/>
                </a:lnTo>
                <a:lnTo>
                  <a:pt x="638" y="1234"/>
                </a:lnTo>
                <a:lnTo>
                  <a:pt x="621" y="1265"/>
                </a:lnTo>
                <a:lnTo>
                  <a:pt x="603" y="1251"/>
                </a:lnTo>
                <a:lnTo>
                  <a:pt x="582" y="1242"/>
                </a:lnTo>
                <a:lnTo>
                  <a:pt x="571" y="1251"/>
                </a:lnTo>
                <a:lnTo>
                  <a:pt x="571" y="1301"/>
                </a:lnTo>
                <a:lnTo>
                  <a:pt x="567" y="1328"/>
                </a:lnTo>
                <a:lnTo>
                  <a:pt x="559" y="1332"/>
                </a:lnTo>
                <a:lnTo>
                  <a:pt x="517" y="1351"/>
                </a:lnTo>
                <a:lnTo>
                  <a:pt x="509" y="1363"/>
                </a:lnTo>
                <a:lnTo>
                  <a:pt x="501" y="1388"/>
                </a:lnTo>
                <a:lnTo>
                  <a:pt x="490" y="1407"/>
                </a:lnTo>
                <a:lnTo>
                  <a:pt x="478" y="1411"/>
                </a:lnTo>
                <a:lnTo>
                  <a:pt x="455" y="1407"/>
                </a:lnTo>
                <a:lnTo>
                  <a:pt x="442" y="1397"/>
                </a:lnTo>
                <a:lnTo>
                  <a:pt x="442" y="1372"/>
                </a:lnTo>
                <a:lnTo>
                  <a:pt x="428" y="1359"/>
                </a:lnTo>
                <a:lnTo>
                  <a:pt x="405" y="1376"/>
                </a:lnTo>
                <a:lnTo>
                  <a:pt x="361" y="1397"/>
                </a:lnTo>
                <a:lnTo>
                  <a:pt x="353" y="1367"/>
                </a:lnTo>
                <a:lnTo>
                  <a:pt x="330" y="1355"/>
                </a:lnTo>
                <a:lnTo>
                  <a:pt x="313" y="1344"/>
                </a:lnTo>
                <a:lnTo>
                  <a:pt x="290" y="1340"/>
                </a:lnTo>
                <a:lnTo>
                  <a:pt x="263" y="1305"/>
                </a:lnTo>
                <a:lnTo>
                  <a:pt x="230" y="1247"/>
                </a:lnTo>
                <a:lnTo>
                  <a:pt x="207" y="1255"/>
                </a:lnTo>
                <a:lnTo>
                  <a:pt x="184" y="1265"/>
                </a:lnTo>
                <a:lnTo>
                  <a:pt x="125" y="1157"/>
                </a:lnTo>
                <a:lnTo>
                  <a:pt x="142" y="1157"/>
                </a:lnTo>
                <a:lnTo>
                  <a:pt x="180" y="1121"/>
                </a:lnTo>
                <a:lnTo>
                  <a:pt x="184" y="1094"/>
                </a:lnTo>
                <a:lnTo>
                  <a:pt x="203" y="1082"/>
                </a:lnTo>
                <a:lnTo>
                  <a:pt x="215" y="1082"/>
                </a:lnTo>
                <a:lnTo>
                  <a:pt x="230" y="1090"/>
                </a:lnTo>
                <a:lnTo>
                  <a:pt x="242" y="1076"/>
                </a:lnTo>
                <a:lnTo>
                  <a:pt x="242" y="1055"/>
                </a:lnTo>
                <a:lnTo>
                  <a:pt x="215" y="1044"/>
                </a:lnTo>
                <a:lnTo>
                  <a:pt x="219" y="996"/>
                </a:lnTo>
                <a:lnTo>
                  <a:pt x="219" y="955"/>
                </a:lnTo>
                <a:lnTo>
                  <a:pt x="219" y="942"/>
                </a:lnTo>
                <a:lnTo>
                  <a:pt x="188" y="924"/>
                </a:lnTo>
                <a:lnTo>
                  <a:pt x="86" y="819"/>
                </a:lnTo>
                <a:lnTo>
                  <a:pt x="40" y="857"/>
                </a:lnTo>
                <a:lnTo>
                  <a:pt x="17" y="803"/>
                </a:lnTo>
                <a:lnTo>
                  <a:pt x="0" y="776"/>
                </a:lnTo>
                <a:lnTo>
                  <a:pt x="30" y="726"/>
                </a:lnTo>
                <a:lnTo>
                  <a:pt x="40" y="698"/>
                </a:lnTo>
                <a:lnTo>
                  <a:pt x="53" y="726"/>
                </a:lnTo>
                <a:lnTo>
                  <a:pt x="75" y="717"/>
                </a:lnTo>
                <a:lnTo>
                  <a:pt x="67" y="680"/>
                </a:lnTo>
                <a:lnTo>
                  <a:pt x="57" y="630"/>
                </a:lnTo>
                <a:lnTo>
                  <a:pt x="103" y="598"/>
                </a:lnTo>
                <a:lnTo>
                  <a:pt x="121" y="576"/>
                </a:lnTo>
                <a:lnTo>
                  <a:pt x="130" y="509"/>
                </a:lnTo>
                <a:lnTo>
                  <a:pt x="103" y="494"/>
                </a:lnTo>
                <a:lnTo>
                  <a:pt x="92" y="463"/>
                </a:lnTo>
                <a:lnTo>
                  <a:pt x="107" y="440"/>
                </a:lnTo>
                <a:lnTo>
                  <a:pt x="194" y="444"/>
                </a:lnTo>
                <a:lnTo>
                  <a:pt x="251" y="471"/>
                </a:lnTo>
                <a:lnTo>
                  <a:pt x="301" y="388"/>
                </a:lnTo>
                <a:lnTo>
                  <a:pt x="265" y="363"/>
                </a:lnTo>
                <a:lnTo>
                  <a:pt x="273" y="269"/>
                </a:lnTo>
                <a:lnTo>
                  <a:pt x="357" y="150"/>
                </a:lnTo>
                <a:lnTo>
                  <a:pt x="361" y="125"/>
                </a:lnTo>
                <a:lnTo>
                  <a:pt x="430" y="103"/>
                </a:lnTo>
                <a:lnTo>
                  <a:pt x="469" y="42"/>
                </a:lnTo>
                <a:lnTo>
                  <a:pt x="509" y="0"/>
                </a:lnTo>
                <a:lnTo>
                  <a:pt x="540" y="32"/>
                </a:lnTo>
                <a:lnTo>
                  <a:pt x="563" y="32"/>
                </a:lnTo>
                <a:lnTo>
                  <a:pt x="603" y="46"/>
                </a:lnTo>
                <a:lnTo>
                  <a:pt x="661" y="50"/>
                </a:lnTo>
                <a:lnTo>
                  <a:pt x="698" y="78"/>
                </a:lnTo>
                <a:lnTo>
                  <a:pt x="742" y="94"/>
                </a:lnTo>
                <a:lnTo>
                  <a:pt x="786" y="90"/>
                </a:lnTo>
                <a:lnTo>
                  <a:pt x="846" y="78"/>
                </a:lnTo>
                <a:lnTo>
                  <a:pt x="894" y="78"/>
                </a:lnTo>
                <a:lnTo>
                  <a:pt x="940" y="73"/>
                </a:lnTo>
                <a:close/>
              </a:path>
            </a:pathLst>
          </a:custGeom>
          <a:solidFill>
            <a:schemeClr val="accent2"/>
          </a:solidFill>
          <a:ln w="26988">
            <a:solidFill>
              <a:schemeClr val="accent2"/>
            </a:solidFill>
            <a:round/>
            <a:headEnd/>
            <a:tailEnd/>
          </a:ln>
        </p:spPr>
        <p:txBody>
          <a:bodyPr/>
          <a:lstStyle/>
          <a:p>
            <a:endParaRPr lang="en-US"/>
          </a:p>
        </p:txBody>
      </p:sp>
      <p:sp>
        <p:nvSpPr>
          <p:cNvPr id="19469" name="Freeform 28"/>
          <p:cNvSpPr>
            <a:spLocks/>
          </p:cNvSpPr>
          <p:nvPr/>
        </p:nvSpPr>
        <p:spPr bwMode="auto">
          <a:xfrm>
            <a:off x="4432300" y="1427163"/>
            <a:ext cx="508000" cy="474662"/>
          </a:xfrm>
          <a:custGeom>
            <a:avLst/>
            <a:gdLst>
              <a:gd name="T0" fmla="*/ 590 w 590"/>
              <a:gd name="T1" fmla="*/ 187 h 660"/>
              <a:gd name="T2" fmla="*/ 573 w 590"/>
              <a:gd name="T3" fmla="*/ 169 h 660"/>
              <a:gd name="T4" fmla="*/ 540 w 590"/>
              <a:gd name="T5" fmla="*/ 169 h 660"/>
              <a:gd name="T6" fmla="*/ 498 w 590"/>
              <a:gd name="T7" fmla="*/ 160 h 660"/>
              <a:gd name="T8" fmla="*/ 427 w 590"/>
              <a:gd name="T9" fmla="*/ 137 h 660"/>
              <a:gd name="T10" fmla="*/ 396 w 590"/>
              <a:gd name="T11" fmla="*/ 104 h 660"/>
              <a:gd name="T12" fmla="*/ 384 w 590"/>
              <a:gd name="T13" fmla="*/ 96 h 660"/>
              <a:gd name="T14" fmla="*/ 373 w 590"/>
              <a:gd name="T15" fmla="*/ 112 h 660"/>
              <a:gd name="T16" fmla="*/ 365 w 590"/>
              <a:gd name="T17" fmla="*/ 144 h 660"/>
              <a:gd name="T18" fmla="*/ 338 w 590"/>
              <a:gd name="T19" fmla="*/ 117 h 660"/>
              <a:gd name="T20" fmla="*/ 334 w 590"/>
              <a:gd name="T21" fmla="*/ 100 h 660"/>
              <a:gd name="T22" fmla="*/ 356 w 590"/>
              <a:gd name="T23" fmla="*/ 81 h 660"/>
              <a:gd name="T24" fmla="*/ 361 w 590"/>
              <a:gd name="T25" fmla="*/ 77 h 660"/>
              <a:gd name="T26" fmla="*/ 334 w 590"/>
              <a:gd name="T27" fmla="*/ 19 h 660"/>
              <a:gd name="T28" fmla="*/ 302 w 590"/>
              <a:gd name="T29" fmla="*/ 29 h 660"/>
              <a:gd name="T30" fmla="*/ 267 w 590"/>
              <a:gd name="T31" fmla="*/ 29 h 660"/>
              <a:gd name="T32" fmla="*/ 219 w 590"/>
              <a:gd name="T33" fmla="*/ 0 h 660"/>
              <a:gd name="T34" fmla="*/ 213 w 590"/>
              <a:gd name="T35" fmla="*/ 29 h 660"/>
              <a:gd name="T36" fmla="*/ 204 w 590"/>
              <a:gd name="T37" fmla="*/ 54 h 660"/>
              <a:gd name="T38" fmla="*/ 181 w 590"/>
              <a:gd name="T39" fmla="*/ 62 h 660"/>
              <a:gd name="T40" fmla="*/ 163 w 590"/>
              <a:gd name="T41" fmla="*/ 77 h 660"/>
              <a:gd name="T42" fmla="*/ 154 w 590"/>
              <a:gd name="T43" fmla="*/ 108 h 660"/>
              <a:gd name="T44" fmla="*/ 148 w 590"/>
              <a:gd name="T45" fmla="*/ 129 h 660"/>
              <a:gd name="T46" fmla="*/ 108 w 590"/>
              <a:gd name="T47" fmla="*/ 156 h 660"/>
              <a:gd name="T48" fmla="*/ 100 w 590"/>
              <a:gd name="T49" fmla="*/ 187 h 660"/>
              <a:gd name="T50" fmla="*/ 81 w 590"/>
              <a:gd name="T51" fmla="*/ 200 h 660"/>
              <a:gd name="T52" fmla="*/ 61 w 590"/>
              <a:gd name="T53" fmla="*/ 210 h 660"/>
              <a:gd name="T54" fmla="*/ 58 w 590"/>
              <a:gd name="T55" fmla="*/ 246 h 660"/>
              <a:gd name="T56" fmla="*/ 42 w 590"/>
              <a:gd name="T57" fmla="*/ 269 h 660"/>
              <a:gd name="T58" fmla="*/ 23 w 590"/>
              <a:gd name="T59" fmla="*/ 304 h 660"/>
              <a:gd name="T60" fmla="*/ 27 w 590"/>
              <a:gd name="T61" fmla="*/ 327 h 660"/>
              <a:gd name="T62" fmla="*/ 0 w 590"/>
              <a:gd name="T63" fmla="*/ 344 h 660"/>
              <a:gd name="T64" fmla="*/ 8 w 590"/>
              <a:gd name="T65" fmla="*/ 373 h 660"/>
              <a:gd name="T66" fmla="*/ 4 w 590"/>
              <a:gd name="T67" fmla="*/ 406 h 660"/>
              <a:gd name="T68" fmla="*/ 42 w 590"/>
              <a:gd name="T69" fmla="*/ 435 h 660"/>
              <a:gd name="T70" fmla="*/ 67 w 590"/>
              <a:gd name="T71" fmla="*/ 454 h 660"/>
              <a:gd name="T72" fmla="*/ 100 w 590"/>
              <a:gd name="T73" fmla="*/ 437 h 660"/>
              <a:gd name="T74" fmla="*/ 140 w 590"/>
              <a:gd name="T75" fmla="*/ 458 h 660"/>
              <a:gd name="T76" fmla="*/ 158 w 590"/>
              <a:gd name="T77" fmla="*/ 485 h 660"/>
              <a:gd name="T78" fmla="*/ 167 w 590"/>
              <a:gd name="T79" fmla="*/ 515 h 660"/>
              <a:gd name="T80" fmla="*/ 219 w 590"/>
              <a:gd name="T81" fmla="*/ 525 h 660"/>
              <a:gd name="T82" fmla="*/ 240 w 590"/>
              <a:gd name="T83" fmla="*/ 537 h 660"/>
              <a:gd name="T84" fmla="*/ 234 w 590"/>
              <a:gd name="T85" fmla="*/ 573 h 660"/>
              <a:gd name="T86" fmla="*/ 200 w 590"/>
              <a:gd name="T87" fmla="*/ 579 h 660"/>
              <a:gd name="T88" fmla="*/ 196 w 590"/>
              <a:gd name="T89" fmla="*/ 631 h 660"/>
              <a:gd name="T90" fmla="*/ 279 w 590"/>
              <a:gd name="T91" fmla="*/ 631 h 660"/>
              <a:gd name="T92" fmla="*/ 334 w 590"/>
              <a:gd name="T93" fmla="*/ 660 h 660"/>
              <a:gd name="T94" fmla="*/ 384 w 590"/>
              <a:gd name="T95" fmla="*/ 573 h 660"/>
              <a:gd name="T96" fmla="*/ 346 w 590"/>
              <a:gd name="T97" fmla="*/ 546 h 660"/>
              <a:gd name="T98" fmla="*/ 356 w 590"/>
              <a:gd name="T99" fmla="*/ 452 h 660"/>
              <a:gd name="T100" fmla="*/ 438 w 590"/>
              <a:gd name="T101" fmla="*/ 342 h 660"/>
              <a:gd name="T102" fmla="*/ 444 w 590"/>
              <a:gd name="T103" fmla="*/ 312 h 660"/>
              <a:gd name="T104" fmla="*/ 513 w 590"/>
              <a:gd name="T105" fmla="*/ 290 h 660"/>
              <a:gd name="T106" fmla="*/ 552 w 590"/>
              <a:gd name="T107" fmla="*/ 227 h 660"/>
              <a:gd name="T108" fmla="*/ 590 w 590"/>
              <a:gd name="T109" fmla="*/ 187 h 6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90"/>
              <a:gd name="T166" fmla="*/ 0 h 660"/>
              <a:gd name="T167" fmla="*/ 590 w 590"/>
              <a:gd name="T168" fmla="*/ 660 h 6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90" h="660">
                <a:moveTo>
                  <a:pt x="590" y="187"/>
                </a:moveTo>
                <a:lnTo>
                  <a:pt x="573" y="169"/>
                </a:lnTo>
                <a:lnTo>
                  <a:pt x="540" y="169"/>
                </a:lnTo>
                <a:lnTo>
                  <a:pt x="498" y="160"/>
                </a:lnTo>
                <a:lnTo>
                  <a:pt x="427" y="137"/>
                </a:lnTo>
                <a:lnTo>
                  <a:pt x="396" y="104"/>
                </a:lnTo>
                <a:lnTo>
                  <a:pt x="384" y="96"/>
                </a:lnTo>
                <a:lnTo>
                  <a:pt x="373" y="112"/>
                </a:lnTo>
                <a:lnTo>
                  <a:pt x="365" y="144"/>
                </a:lnTo>
                <a:lnTo>
                  <a:pt x="338" y="117"/>
                </a:lnTo>
                <a:lnTo>
                  <a:pt x="334" y="100"/>
                </a:lnTo>
                <a:lnTo>
                  <a:pt x="356" y="81"/>
                </a:lnTo>
                <a:lnTo>
                  <a:pt x="361" y="77"/>
                </a:lnTo>
                <a:lnTo>
                  <a:pt x="334" y="19"/>
                </a:lnTo>
                <a:lnTo>
                  <a:pt x="302" y="29"/>
                </a:lnTo>
                <a:lnTo>
                  <a:pt x="267" y="29"/>
                </a:lnTo>
                <a:lnTo>
                  <a:pt x="219" y="0"/>
                </a:lnTo>
                <a:lnTo>
                  <a:pt x="213" y="29"/>
                </a:lnTo>
                <a:lnTo>
                  <a:pt x="204" y="54"/>
                </a:lnTo>
                <a:lnTo>
                  <a:pt x="181" y="62"/>
                </a:lnTo>
                <a:lnTo>
                  <a:pt x="163" y="77"/>
                </a:lnTo>
                <a:lnTo>
                  <a:pt x="154" y="108"/>
                </a:lnTo>
                <a:lnTo>
                  <a:pt x="148" y="129"/>
                </a:lnTo>
                <a:lnTo>
                  <a:pt x="108" y="156"/>
                </a:lnTo>
                <a:lnTo>
                  <a:pt x="100" y="187"/>
                </a:lnTo>
                <a:lnTo>
                  <a:pt x="81" y="200"/>
                </a:lnTo>
                <a:lnTo>
                  <a:pt x="61" y="210"/>
                </a:lnTo>
                <a:lnTo>
                  <a:pt x="58" y="246"/>
                </a:lnTo>
                <a:lnTo>
                  <a:pt x="42" y="269"/>
                </a:lnTo>
                <a:lnTo>
                  <a:pt x="23" y="304"/>
                </a:lnTo>
                <a:lnTo>
                  <a:pt x="27" y="327"/>
                </a:lnTo>
                <a:lnTo>
                  <a:pt x="0" y="344"/>
                </a:lnTo>
                <a:lnTo>
                  <a:pt x="8" y="373"/>
                </a:lnTo>
                <a:lnTo>
                  <a:pt x="4" y="406"/>
                </a:lnTo>
                <a:lnTo>
                  <a:pt x="42" y="435"/>
                </a:lnTo>
                <a:lnTo>
                  <a:pt x="67" y="454"/>
                </a:lnTo>
                <a:lnTo>
                  <a:pt x="100" y="437"/>
                </a:lnTo>
                <a:lnTo>
                  <a:pt x="140" y="458"/>
                </a:lnTo>
                <a:lnTo>
                  <a:pt x="158" y="485"/>
                </a:lnTo>
                <a:lnTo>
                  <a:pt x="167" y="515"/>
                </a:lnTo>
                <a:lnTo>
                  <a:pt x="219" y="525"/>
                </a:lnTo>
                <a:lnTo>
                  <a:pt x="240" y="537"/>
                </a:lnTo>
                <a:lnTo>
                  <a:pt x="234" y="573"/>
                </a:lnTo>
                <a:lnTo>
                  <a:pt x="200" y="579"/>
                </a:lnTo>
                <a:lnTo>
                  <a:pt x="196" y="631"/>
                </a:lnTo>
                <a:lnTo>
                  <a:pt x="279" y="631"/>
                </a:lnTo>
                <a:lnTo>
                  <a:pt x="334" y="660"/>
                </a:lnTo>
                <a:lnTo>
                  <a:pt x="384" y="573"/>
                </a:lnTo>
                <a:lnTo>
                  <a:pt x="346" y="546"/>
                </a:lnTo>
                <a:lnTo>
                  <a:pt x="356" y="452"/>
                </a:lnTo>
                <a:lnTo>
                  <a:pt x="438" y="342"/>
                </a:lnTo>
                <a:lnTo>
                  <a:pt x="444" y="312"/>
                </a:lnTo>
                <a:lnTo>
                  <a:pt x="513" y="290"/>
                </a:lnTo>
                <a:lnTo>
                  <a:pt x="552" y="227"/>
                </a:lnTo>
                <a:lnTo>
                  <a:pt x="590" y="187"/>
                </a:lnTo>
                <a:close/>
              </a:path>
            </a:pathLst>
          </a:custGeom>
          <a:solidFill>
            <a:srgbClr val="FF3300"/>
          </a:solidFill>
          <a:ln w="26988">
            <a:solidFill>
              <a:schemeClr val="accent2"/>
            </a:solidFill>
            <a:round/>
            <a:headEnd/>
            <a:tailEnd/>
          </a:ln>
        </p:spPr>
        <p:txBody>
          <a:bodyPr/>
          <a:lstStyle/>
          <a:p>
            <a:endParaRPr lang="en-US"/>
          </a:p>
        </p:txBody>
      </p:sp>
      <p:sp>
        <p:nvSpPr>
          <p:cNvPr id="19470" name="Freeform 29"/>
          <p:cNvSpPr>
            <a:spLocks/>
          </p:cNvSpPr>
          <p:nvPr/>
        </p:nvSpPr>
        <p:spPr bwMode="auto">
          <a:xfrm>
            <a:off x="4197350" y="1392238"/>
            <a:ext cx="423863" cy="330200"/>
          </a:xfrm>
          <a:custGeom>
            <a:avLst/>
            <a:gdLst>
              <a:gd name="T0" fmla="*/ 492 w 492"/>
              <a:gd name="T1" fmla="*/ 46 h 458"/>
              <a:gd name="T2" fmla="*/ 477 w 492"/>
              <a:gd name="T3" fmla="*/ 35 h 458"/>
              <a:gd name="T4" fmla="*/ 438 w 492"/>
              <a:gd name="T5" fmla="*/ 69 h 458"/>
              <a:gd name="T6" fmla="*/ 396 w 492"/>
              <a:gd name="T7" fmla="*/ 69 h 458"/>
              <a:gd name="T8" fmla="*/ 377 w 492"/>
              <a:gd name="T9" fmla="*/ 81 h 458"/>
              <a:gd name="T10" fmla="*/ 346 w 492"/>
              <a:gd name="T11" fmla="*/ 81 h 458"/>
              <a:gd name="T12" fmla="*/ 298 w 492"/>
              <a:gd name="T13" fmla="*/ 54 h 458"/>
              <a:gd name="T14" fmla="*/ 265 w 492"/>
              <a:gd name="T15" fmla="*/ 35 h 458"/>
              <a:gd name="T16" fmla="*/ 234 w 492"/>
              <a:gd name="T17" fmla="*/ 42 h 458"/>
              <a:gd name="T18" fmla="*/ 144 w 492"/>
              <a:gd name="T19" fmla="*/ 0 h 458"/>
              <a:gd name="T20" fmla="*/ 117 w 492"/>
              <a:gd name="T21" fmla="*/ 19 h 458"/>
              <a:gd name="T22" fmla="*/ 96 w 492"/>
              <a:gd name="T23" fmla="*/ 23 h 458"/>
              <a:gd name="T24" fmla="*/ 88 w 492"/>
              <a:gd name="T25" fmla="*/ 42 h 458"/>
              <a:gd name="T26" fmla="*/ 96 w 492"/>
              <a:gd name="T27" fmla="*/ 54 h 458"/>
              <a:gd name="T28" fmla="*/ 92 w 492"/>
              <a:gd name="T29" fmla="*/ 69 h 458"/>
              <a:gd name="T30" fmla="*/ 36 w 492"/>
              <a:gd name="T31" fmla="*/ 56 h 458"/>
              <a:gd name="T32" fmla="*/ 11 w 492"/>
              <a:gd name="T33" fmla="*/ 73 h 458"/>
              <a:gd name="T34" fmla="*/ 0 w 492"/>
              <a:gd name="T35" fmla="*/ 96 h 458"/>
              <a:gd name="T36" fmla="*/ 4 w 492"/>
              <a:gd name="T37" fmla="*/ 127 h 458"/>
              <a:gd name="T38" fmla="*/ 42 w 492"/>
              <a:gd name="T39" fmla="*/ 173 h 458"/>
              <a:gd name="T40" fmla="*/ 31 w 492"/>
              <a:gd name="T41" fmla="*/ 208 h 458"/>
              <a:gd name="T42" fmla="*/ 69 w 492"/>
              <a:gd name="T43" fmla="*/ 244 h 458"/>
              <a:gd name="T44" fmla="*/ 67 w 492"/>
              <a:gd name="T45" fmla="*/ 265 h 458"/>
              <a:gd name="T46" fmla="*/ 23 w 492"/>
              <a:gd name="T47" fmla="*/ 277 h 458"/>
              <a:gd name="T48" fmla="*/ 31 w 492"/>
              <a:gd name="T49" fmla="*/ 321 h 458"/>
              <a:gd name="T50" fmla="*/ 65 w 492"/>
              <a:gd name="T51" fmla="*/ 329 h 458"/>
              <a:gd name="T52" fmla="*/ 79 w 492"/>
              <a:gd name="T53" fmla="*/ 379 h 458"/>
              <a:gd name="T54" fmla="*/ 148 w 492"/>
              <a:gd name="T55" fmla="*/ 388 h 458"/>
              <a:gd name="T56" fmla="*/ 175 w 492"/>
              <a:gd name="T57" fmla="*/ 410 h 458"/>
              <a:gd name="T58" fmla="*/ 209 w 492"/>
              <a:gd name="T59" fmla="*/ 442 h 458"/>
              <a:gd name="T60" fmla="*/ 227 w 492"/>
              <a:gd name="T61" fmla="*/ 440 h 458"/>
              <a:gd name="T62" fmla="*/ 281 w 492"/>
              <a:gd name="T63" fmla="*/ 458 h 458"/>
              <a:gd name="T64" fmla="*/ 284 w 492"/>
              <a:gd name="T65" fmla="*/ 425 h 458"/>
              <a:gd name="T66" fmla="*/ 277 w 492"/>
              <a:gd name="T67" fmla="*/ 390 h 458"/>
              <a:gd name="T68" fmla="*/ 304 w 492"/>
              <a:gd name="T69" fmla="*/ 375 h 458"/>
              <a:gd name="T70" fmla="*/ 298 w 492"/>
              <a:gd name="T71" fmla="*/ 352 h 458"/>
              <a:gd name="T72" fmla="*/ 321 w 492"/>
              <a:gd name="T73" fmla="*/ 308 h 458"/>
              <a:gd name="T74" fmla="*/ 329 w 492"/>
              <a:gd name="T75" fmla="*/ 294 h 458"/>
              <a:gd name="T76" fmla="*/ 334 w 492"/>
              <a:gd name="T77" fmla="*/ 258 h 458"/>
              <a:gd name="T78" fmla="*/ 377 w 492"/>
              <a:gd name="T79" fmla="*/ 235 h 458"/>
              <a:gd name="T80" fmla="*/ 381 w 492"/>
              <a:gd name="T81" fmla="*/ 204 h 458"/>
              <a:gd name="T82" fmla="*/ 415 w 492"/>
              <a:gd name="T83" fmla="*/ 183 h 458"/>
              <a:gd name="T84" fmla="*/ 427 w 492"/>
              <a:gd name="T85" fmla="*/ 165 h 458"/>
              <a:gd name="T86" fmla="*/ 434 w 492"/>
              <a:gd name="T87" fmla="*/ 125 h 458"/>
              <a:gd name="T88" fmla="*/ 459 w 492"/>
              <a:gd name="T89" fmla="*/ 108 h 458"/>
              <a:gd name="T90" fmla="*/ 479 w 492"/>
              <a:gd name="T91" fmla="*/ 102 h 458"/>
              <a:gd name="T92" fmla="*/ 492 w 492"/>
              <a:gd name="T93" fmla="*/ 46 h 4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92"/>
              <a:gd name="T142" fmla="*/ 0 h 458"/>
              <a:gd name="T143" fmla="*/ 492 w 492"/>
              <a:gd name="T144" fmla="*/ 458 h 4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92" h="458">
                <a:moveTo>
                  <a:pt x="492" y="46"/>
                </a:moveTo>
                <a:lnTo>
                  <a:pt x="477" y="35"/>
                </a:lnTo>
                <a:lnTo>
                  <a:pt x="438" y="69"/>
                </a:lnTo>
                <a:lnTo>
                  <a:pt x="396" y="69"/>
                </a:lnTo>
                <a:lnTo>
                  <a:pt x="377" y="81"/>
                </a:lnTo>
                <a:lnTo>
                  <a:pt x="346" y="81"/>
                </a:lnTo>
                <a:lnTo>
                  <a:pt x="298" y="54"/>
                </a:lnTo>
                <a:lnTo>
                  <a:pt x="265" y="35"/>
                </a:lnTo>
                <a:lnTo>
                  <a:pt x="234" y="42"/>
                </a:lnTo>
                <a:lnTo>
                  <a:pt x="144" y="0"/>
                </a:lnTo>
                <a:lnTo>
                  <a:pt x="117" y="19"/>
                </a:lnTo>
                <a:lnTo>
                  <a:pt x="96" y="23"/>
                </a:lnTo>
                <a:lnTo>
                  <a:pt x="88" y="42"/>
                </a:lnTo>
                <a:lnTo>
                  <a:pt x="96" y="54"/>
                </a:lnTo>
                <a:lnTo>
                  <a:pt x="92" y="69"/>
                </a:lnTo>
                <a:lnTo>
                  <a:pt x="36" y="56"/>
                </a:lnTo>
                <a:lnTo>
                  <a:pt x="11" y="73"/>
                </a:lnTo>
                <a:lnTo>
                  <a:pt x="0" y="96"/>
                </a:lnTo>
                <a:lnTo>
                  <a:pt x="4" y="127"/>
                </a:lnTo>
                <a:lnTo>
                  <a:pt x="42" y="173"/>
                </a:lnTo>
                <a:lnTo>
                  <a:pt x="31" y="208"/>
                </a:lnTo>
                <a:lnTo>
                  <a:pt x="69" y="244"/>
                </a:lnTo>
                <a:lnTo>
                  <a:pt x="67" y="265"/>
                </a:lnTo>
                <a:lnTo>
                  <a:pt x="23" y="277"/>
                </a:lnTo>
                <a:lnTo>
                  <a:pt x="31" y="321"/>
                </a:lnTo>
                <a:lnTo>
                  <a:pt x="65" y="329"/>
                </a:lnTo>
                <a:lnTo>
                  <a:pt x="79" y="379"/>
                </a:lnTo>
                <a:lnTo>
                  <a:pt x="148" y="388"/>
                </a:lnTo>
                <a:lnTo>
                  <a:pt x="175" y="410"/>
                </a:lnTo>
                <a:lnTo>
                  <a:pt x="209" y="442"/>
                </a:lnTo>
                <a:lnTo>
                  <a:pt x="227" y="440"/>
                </a:lnTo>
                <a:lnTo>
                  <a:pt x="281" y="458"/>
                </a:lnTo>
                <a:lnTo>
                  <a:pt x="284" y="425"/>
                </a:lnTo>
                <a:lnTo>
                  <a:pt x="277" y="390"/>
                </a:lnTo>
                <a:lnTo>
                  <a:pt x="304" y="375"/>
                </a:lnTo>
                <a:lnTo>
                  <a:pt x="298" y="352"/>
                </a:lnTo>
                <a:lnTo>
                  <a:pt x="321" y="308"/>
                </a:lnTo>
                <a:lnTo>
                  <a:pt x="329" y="294"/>
                </a:lnTo>
                <a:lnTo>
                  <a:pt x="334" y="258"/>
                </a:lnTo>
                <a:lnTo>
                  <a:pt x="377" y="235"/>
                </a:lnTo>
                <a:lnTo>
                  <a:pt x="381" y="204"/>
                </a:lnTo>
                <a:lnTo>
                  <a:pt x="415" y="183"/>
                </a:lnTo>
                <a:lnTo>
                  <a:pt x="427" y="165"/>
                </a:lnTo>
                <a:lnTo>
                  <a:pt x="434" y="125"/>
                </a:lnTo>
                <a:lnTo>
                  <a:pt x="459" y="108"/>
                </a:lnTo>
                <a:lnTo>
                  <a:pt x="479" y="102"/>
                </a:lnTo>
                <a:lnTo>
                  <a:pt x="492" y="46"/>
                </a:lnTo>
                <a:close/>
              </a:path>
            </a:pathLst>
          </a:custGeom>
          <a:solidFill>
            <a:srgbClr val="99CC00"/>
          </a:solidFill>
          <a:ln w="26988">
            <a:solidFill>
              <a:schemeClr val="accent2"/>
            </a:solidFill>
            <a:round/>
            <a:headEnd/>
            <a:tailEnd/>
          </a:ln>
        </p:spPr>
        <p:txBody>
          <a:bodyPr/>
          <a:lstStyle/>
          <a:p>
            <a:endParaRPr lang="en-US"/>
          </a:p>
        </p:txBody>
      </p:sp>
      <p:sp>
        <p:nvSpPr>
          <p:cNvPr id="19471" name="Freeform 30"/>
          <p:cNvSpPr>
            <a:spLocks/>
          </p:cNvSpPr>
          <p:nvPr/>
        </p:nvSpPr>
        <p:spPr bwMode="auto">
          <a:xfrm>
            <a:off x="4230688" y="1666875"/>
            <a:ext cx="407987" cy="227013"/>
          </a:xfrm>
          <a:custGeom>
            <a:avLst/>
            <a:gdLst>
              <a:gd name="T0" fmla="*/ 39 w 473"/>
              <a:gd name="T1" fmla="*/ 0 h 317"/>
              <a:gd name="T2" fmla="*/ 104 w 473"/>
              <a:gd name="T3" fmla="*/ 7 h 317"/>
              <a:gd name="T4" fmla="*/ 135 w 473"/>
              <a:gd name="T5" fmla="*/ 29 h 317"/>
              <a:gd name="T6" fmla="*/ 164 w 473"/>
              <a:gd name="T7" fmla="*/ 61 h 317"/>
              <a:gd name="T8" fmla="*/ 189 w 473"/>
              <a:gd name="T9" fmla="*/ 61 h 317"/>
              <a:gd name="T10" fmla="*/ 246 w 473"/>
              <a:gd name="T11" fmla="*/ 77 h 317"/>
              <a:gd name="T12" fmla="*/ 300 w 473"/>
              <a:gd name="T13" fmla="*/ 121 h 317"/>
              <a:gd name="T14" fmla="*/ 333 w 473"/>
              <a:gd name="T15" fmla="*/ 102 h 317"/>
              <a:gd name="T16" fmla="*/ 379 w 473"/>
              <a:gd name="T17" fmla="*/ 125 h 317"/>
              <a:gd name="T18" fmla="*/ 391 w 473"/>
              <a:gd name="T19" fmla="*/ 152 h 317"/>
              <a:gd name="T20" fmla="*/ 402 w 473"/>
              <a:gd name="T21" fmla="*/ 182 h 317"/>
              <a:gd name="T22" fmla="*/ 454 w 473"/>
              <a:gd name="T23" fmla="*/ 190 h 317"/>
              <a:gd name="T24" fmla="*/ 473 w 473"/>
              <a:gd name="T25" fmla="*/ 204 h 317"/>
              <a:gd name="T26" fmla="*/ 464 w 473"/>
              <a:gd name="T27" fmla="*/ 242 h 317"/>
              <a:gd name="T28" fmla="*/ 433 w 473"/>
              <a:gd name="T29" fmla="*/ 248 h 317"/>
              <a:gd name="T30" fmla="*/ 429 w 473"/>
              <a:gd name="T31" fmla="*/ 290 h 317"/>
              <a:gd name="T32" fmla="*/ 406 w 473"/>
              <a:gd name="T33" fmla="*/ 317 h 317"/>
              <a:gd name="T34" fmla="*/ 379 w 473"/>
              <a:gd name="T35" fmla="*/ 317 h 317"/>
              <a:gd name="T36" fmla="*/ 346 w 473"/>
              <a:gd name="T37" fmla="*/ 302 h 317"/>
              <a:gd name="T38" fmla="*/ 341 w 473"/>
              <a:gd name="T39" fmla="*/ 255 h 317"/>
              <a:gd name="T40" fmla="*/ 337 w 473"/>
              <a:gd name="T41" fmla="*/ 236 h 317"/>
              <a:gd name="T42" fmla="*/ 208 w 473"/>
              <a:gd name="T43" fmla="*/ 236 h 317"/>
              <a:gd name="T44" fmla="*/ 194 w 473"/>
              <a:gd name="T45" fmla="*/ 269 h 317"/>
              <a:gd name="T46" fmla="*/ 177 w 473"/>
              <a:gd name="T47" fmla="*/ 294 h 317"/>
              <a:gd name="T48" fmla="*/ 144 w 473"/>
              <a:gd name="T49" fmla="*/ 302 h 317"/>
              <a:gd name="T50" fmla="*/ 127 w 473"/>
              <a:gd name="T51" fmla="*/ 294 h 317"/>
              <a:gd name="T52" fmla="*/ 127 w 473"/>
              <a:gd name="T53" fmla="*/ 255 h 317"/>
              <a:gd name="T54" fmla="*/ 121 w 473"/>
              <a:gd name="T55" fmla="*/ 236 h 317"/>
              <a:gd name="T56" fmla="*/ 104 w 473"/>
              <a:gd name="T57" fmla="*/ 232 h 317"/>
              <a:gd name="T58" fmla="*/ 81 w 473"/>
              <a:gd name="T59" fmla="*/ 252 h 317"/>
              <a:gd name="T60" fmla="*/ 81 w 473"/>
              <a:gd name="T61" fmla="*/ 290 h 317"/>
              <a:gd name="T62" fmla="*/ 56 w 473"/>
              <a:gd name="T63" fmla="*/ 302 h 317"/>
              <a:gd name="T64" fmla="*/ 35 w 473"/>
              <a:gd name="T65" fmla="*/ 302 h 317"/>
              <a:gd name="T66" fmla="*/ 37 w 473"/>
              <a:gd name="T67" fmla="*/ 242 h 317"/>
              <a:gd name="T68" fmla="*/ 19 w 473"/>
              <a:gd name="T69" fmla="*/ 196 h 317"/>
              <a:gd name="T70" fmla="*/ 0 w 473"/>
              <a:gd name="T71" fmla="*/ 169 h 317"/>
              <a:gd name="T72" fmla="*/ 8 w 473"/>
              <a:gd name="T73" fmla="*/ 142 h 317"/>
              <a:gd name="T74" fmla="*/ 37 w 473"/>
              <a:gd name="T75" fmla="*/ 119 h 317"/>
              <a:gd name="T76" fmla="*/ 31 w 473"/>
              <a:gd name="T77" fmla="*/ 79 h 317"/>
              <a:gd name="T78" fmla="*/ 12 w 473"/>
              <a:gd name="T79" fmla="*/ 44 h 317"/>
              <a:gd name="T80" fmla="*/ 14 w 473"/>
              <a:gd name="T81" fmla="*/ 27 h 317"/>
              <a:gd name="T82" fmla="*/ 39 w 473"/>
              <a:gd name="T83" fmla="*/ 0 h 3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73"/>
              <a:gd name="T127" fmla="*/ 0 h 317"/>
              <a:gd name="T128" fmla="*/ 473 w 473"/>
              <a:gd name="T129" fmla="*/ 317 h 31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73" h="317">
                <a:moveTo>
                  <a:pt x="39" y="0"/>
                </a:moveTo>
                <a:lnTo>
                  <a:pt x="104" y="7"/>
                </a:lnTo>
                <a:lnTo>
                  <a:pt x="135" y="29"/>
                </a:lnTo>
                <a:lnTo>
                  <a:pt x="164" y="61"/>
                </a:lnTo>
                <a:lnTo>
                  <a:pt x="189" y="61"/>
                </a:lnTo>
                <a:lnTo>
                  <a:pt x="246" y="77"/>
                </a:lnTo>
                <a:lnTo>
                  <a:pt x="300" y="121"/>
                </a:lnTo>
                <a:lnTo>
                  <a:pt x="333" y="102"/>
                </a:lnTo>
                <a:lnTo>
                  <a:pt x="379" y="125"/>
                </a:lnTo>
                <a:lnTo>
                  <a:pt x="391" y="152"/>
                </a:lnTo>
                <a:lnTo>
                  <a:pt x="402" y="182"/>
                </a:lnTo>
                <a:lnTo>
                  <a:pt x="454" y="190"/>
                </a:lnTo>
                <a:lnTo>
                  <a:pt x="473" y="204"/>
                </a:lnTo>
                <a:lnTo>
                  <a:pt x="464" y="242"/>
                </a:lnTo>
                <a:lnTo>
                  <a:pt x="433" y="248"/>
                </a:lnTo>
                <a:lnTo>
                  <a:pt x="429" y="290"/>
                </a:lnTo>
                <a:lnTo>
                  <a:pt x="406" y="317"/>
                </a:lnTo>
                <a:lnTo>
                  <a:pt x="379" y="317"/>
                </a:lnTo>
                <a:lnTo>
                  <a:pt x="346" y="302"/>
                </a:lnTo>
                <a:lnTo>
                  <a:pt x="341" y="255"/>
                </a:lnTo>
                <a:lnTo>
                  <a:pt x="337" y="236"/>
                </a:lnTo>
                <a:lnTo>
                  <a:pt x="208" y="236"/>
                </a:lnTo>
                <a:lnTo>
                  <a:pt x="194" y="269"/>
                </a:lnTo>
                <a:lnTo>
                  <a:pt x="177" y="294"/>
                </a:lnTo>
                <a:lnTo>
                  <a:pt x="144" y="302"/>
                </a:lnTo>
                <a:lnTo>
                  <a:pt x="127" y="294"/>
                </a:lnTo>
                <a:lnTo>
                  <a:pt x="127" y="255"/>
                </a:lnTo>
                <a:lnTo>
                  <a:pt x="121" y="236"/>
                </a:lnTo>
                <a:lnTo>
                  <a:pt x="104" y="232"/>
                </a:lnTo>
                <a:lnTo>
                  <a:pt x="81" y="252"/>
                </a:lnTo>
                <a:lnTo>
                  <a:pt x="81" y="290"/>
                </a:lnTo>
                <a:lnTo>
                  <a:pt x="56" y="302"/>
                </a:lnTo>
                <a:lnTo>
                  <a:pt x="35" y="302"/>
                </a:lnTo>
                <a:lnTo>
                  <a:pt x="37" y="242"/>
                </a:lnTo>
                <a:lnTo>
                  <a:pt x="19" y="196"/>
                </a:lnTo>
                <a:lnTo>
                  <a:pt x="0" y="169"/>
                </a:lnTo>
                <a:lnTo>
                  <a:pt x="8" y="142"/>
                </a:lnTo>
                <a:lnTo>
                  <a:pt x="37" y="119"/>
                </a:lnTo>
                <a:lnTo>
                  <a:pt x="31" y="79"/>
                </a:lnTo>
                <a:lnTo>
                  <a:pt x="12" y="44"/>
                </a:lnTo>
                <a:lnTo>
                  <a:pt x="14" y="27"/>
                </a:lnTo>
                <a:lnTo>
                  <a:pt x="39" y="0"/>
                </a:lnTo>
                <a:close/>
              </a:path>
            </a:pathLst>
          </a:custGeom>
          <a:solidFill>
            <a:srgbClr val="99CC00"/>
          </a:solidFill>
          <a:ln w="26988">
            <a:solidFill>
              <a:schemeClr val="accent2"/>
            </a:solidFill>
            <a:round/>
            <a:headEnd/>
            <a:tailEnd/>
          </a:ln>
        </p:spPr>
        <p:txBody>
          <a:bodyPr/>
          <a:lstStyle/>
          <a:p>
            <a:endParaRPr lang="en-US"/>
          </a:p>
        </p:txBody>
      </p:sp>
      <p:sp>
        <p:nvSpPr>
          <p:cNvPr id="19472" name="Freeform 31"/>
          <p:cNvSpPr>
            <a:spLocks/>
          </p:cNvSpPr>
          <p:nvPr/>
        </p:nvSpPr>
        <p:spPr bwMode="auto">
          <a:xfrm>
            <a:off x="3090863" y="1314450"/>
            <a:ext cx="744537" cy="241300"/>
          </a:xfrm>
          <a:custGeom>
            <a:avLst/>
            <a:gdLst>
              <a:gd name="T0" fmla="*/ 61 w 869"/>
              <a:gd name="T1" fmla="*/ 18 h 335"/>
              <a:gd name="T2" fmla="*/ 65 w 869"/>
              <a:gd name="T3" fmla="*/ 39 h 335"/>
              <a:gd name="T4" fmla="*/ 40 w 869"/>
              <a:gd name="T5" fmla="*/ 60 h 335"/>
              <a:gd name="T6" fmla="*/ 17 w 869"/>
              <a:gd name="T7" fmla="*/ 93 h 335"/>
              <a:gd name="T8" fmla="*/ 0 w 869"/>
              <a:gd name="T9" fmla="*/ 150 h 335"/>
              <a:gd name="T10" fmla="*/ 32 w 869"/>
              <a:gd name="T11" fmla="*/ 193 h 335"/>
              <a:gd name="T12" fmla="*/ 38 w 869"/>
              <a:gd name="T13" fmla="*/ 227 h 335"/>
              <a:gd name="T14" fmla="*/ 32 w 869"/>
              <a:gd name="T15" fmla="*/ 260 h 335"/>
              <a:gd name="T16" fmla="*/ 23 w 869"/>
              <a:gd name="T17" fmla="*/ 281 h 335"/>
              <a:gd name="T18" fmla="*/ 30 w 869"/>
              <a:gd name="T19" fmla="*/ 308 h 335"/>
              <a:gd name="T20" fmla="*/ 46 w 869"/>
              <a:gd name="T21" fmla="*/ 333 h 335"/>
              <a:gd name="T22" fmla="*/ 105 w 869"/>
              <a:gd name="T23" fmla="*/ 333 h 335"/>
              <a:gd name="T24" fmla="*/ 169 w 869"/>
              <a:gd name="T25" fmla="*/ 335 h 335"/>
              <a:gd name="T26" fmla="*/ 203 w 869"/>
              <a:gd name="T27" fmla="*/ 320 h 335"/>
              <a:gd name="T28" fmla="*/ 226 w 869"/>
              <a:gd name="T29" fmla="*/ 279 h 335"/>
              <a:gd name="T30" fmla="*/ 246 w 869"/>
              <a:gd name="T31" fmla="*/ 287 h 335"/>
              <a:gd name="T32" fmla="*/ 269 w 869"/>
              <a:gd name="T33" fmla="*/ 304 h 335"/>
              <a:gd name="T34" fmla="*/ 319 w 869"/>
              <a:gd name="T35" fmla="*/ 273 h 335"/>
              <a:gd name="T36" fmla="*/ 346 w 869"/>
              <a:gd name="T37" fmla="*/ 285 h 335"/>
              <a:gd name="T38" fmla="*/ 384 w 869"/>
              <a:gd name="T39" fmla="*/ 312 h 335"/>
              <a:gd name="T40" fmla="*/ 413 w 869"/>
              <a:gd name="T41" fmla="*/ 320 h 335"/>
              <a:gd name="T42" fmla="*/ 480 w 869"/>
              <a:gd name="T43" fmla="*/ 277 h 335"/>
              <a:gd name="T44" fmla="*/ 505 w 869"/>
              <a:gd name="T45" fmla="*/ 283 h 335"/>
              <a:gd name="T46" fmla="*/ 551 w 869"/>
              <a:gd name="T47" fmla="*/ 300 h 335"/>
              <a:gd name="T48" fmla="*/ 576 w 869"/>
              <a:gd name="T49" fmla="*/ 289 h 335"/>
              <a:gd name="T50" fmla="*/ 605 w 869"/>
              <a:gd name="T51" fmla="*/ 277 h 335"/>
              <a:gd name="T52" fmla="*/ 638 w 869"/>
              <a:gd name="T53" fmla="*/ 287 h 335"/>
              <a:gd name="T54" fmla="*/ 671 w 869"/>
              <a:gd name="T55" fmla="*/ 273 h 335"/>
              <a:gd name="T56" fmla="*/ 701 w 869"/>
              <a:gd name="T57" fmla="*/ 254 h 335"/>
              <a:gd name="T58" fmla="*/ 726 w 869"/>
              <a:gd name="T59" fmla="*/ 233 h 335"/>
              <a:gd name="T60" fmla="*/ 767 w 869"/>
              <a:gd name="T61" fmla="*/ 256 h 335"/>
              <a:gd name="T62" fmla="*/ 776 w 869"/>
              <a:gd name="T63" fmla="*/ 225 h 335"/>
              <a:gd name="T64" fmla="*/ 782 w 869"/>
              <a:gd name="T65" fmla="*/ 198 h 335"/>
              <a:gd name="T66" fmla="*/ 817 w 869"/>
              <a:gd name="T67" fmla="*/ 189 h 335"/>
              <a:gd name="T68" fmla="*/ 869 w 869"/>
              <a:gd name="T69" fmla="*/ 175 h 335"/>
              <a:gd name="T70" fmla="*/ 869 w 869"/>
              <a:gd name="T71" fmla="*/ 154 h 335"/>
              <a:gd name="T72" fmla="*/ 869 w 869"/>
              <a:gd name="T73" fmla="*/ 120 h 335"/>
              <a:gd name="T74" fmla="*/ 738 w 869"/>
              <a:gd name="T75" fmla="*/ 89 h 335"/>
              <a:gd name="T76" fmla="*/ 613 w 869"/>
              <a:gd name="T77" fmla="*/ 54 h 335"/>
              <a:gd name="T78" fmla="*/ 588 w 869"/>
              <a:gd name="T79" fmla="*/ 60 h 335"/>
              <a:gd name="T80" fmla="*/ 448 w 869"/>
              <a:gd name="T81" fmla="*/ 0 h 335"/>
              <a:gd name="T82" fmla="*/ 398 w 869"/>
              <a:gd name="T83" fmla="*/ 18 h 335"/>
              <a:gd name="T84" fmla="*/ 338 w 869"/>
              <a:gd name="T85" fmla="*/ 37 h 335"/>
              <a:gd name="T86" fmla="*/ 261 w 869"/>
              <a:gd name="T87" fmla="*/ 37 h 335"/>
              <a:gd name="T88" fmla="*/ 238 w 869"/>
              <a:gd name="T89" fmla="*/ 41 h 335"/>
              <a:gd name="T90" fmla="*/ 230 w 869"/>
              <a:gd name="T91" fmla="*/ 23 h 335"/>
              <a:gd name="T92" fmla="*/ 209 w 869"/>
              <a:gd name="T93" fmla="*/ 41 h 335"/>
              <a:gd name="T94" fmla="*/ 167 w 869"/>
              <a:gd name="T95" fmla="*/ 37 h 335"/>
              <a:gd name="T96" fmla="*/ 121 w 869"/>
              <a:gd name="T97" fmla="*/ 18 h 335"/>
              <a:gd name="T98" fmla="*/ 101 w 869"/>
              <a:gd name="T99" fmla="*/ 14 h 335"/>
              <a:gd name="T100" fmla="*/ 61 w 869"/>
              <a:gd name="T101" fmla="*/ 18 h 33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9"/>
              <a:gd name="T154" fmla="*/ 0 h 335"/>
              <a:gd name="T155" fmla="*/ 869 w 869"/>
              <a:gd name="T156" fmla="*/ 335 h 33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9" h="335">
                <a:moveTo>
                  <a:pt x="61" y="18"/>
                </a:moveTo>
                <a:lnTo>
                  <a:pt x="65" y="39"/>
                </a:lnTo>
                <a:lnTo>
                  <a:pt x="40" y="60"/>
                </a:lnTo>
                <a:lnTo>
                  <a:pt x="17" y="93"/>
                </a:lnTo>
                <a:lnTo>
                  <a:pt x="0" y="150"/>
                </a:lnTo>
                <a:lnTo>
                  <a:pt x="32" y="193"/>
                </a:lnTo>
                <a:lnTo>
                  <a:pt x="38" y="227"/>
                </a:lnTo>
                <a:lnTo>
                  <a:pt x="32" y="260"/>
                </a:lnTo>
                <a:lnTo>
                  <a:pt x="23" y="281"/>
                </a:lnTo>
                <a:lnTo>
                  <a:pt x="30" y="308"/>
                </a:lnTo>
                <a:lnTo>
                  <a:pt x="46" y="333"/>
                </a:lnTo>
                <a:lnTo>
                  <a:pt x="105" y="333"/>
                </a:lnTo>
                <a:lnTo>
                  <a:pt x="169" y="335"/>
                </a:lnTo>
                <a:lnTo>
                  <a:pt x="203" y="320"/>
                </a:lnTo>
                <a:lnTo>
                  <a:pt x="226" y="279"/>
                </a:lnTo>
                <a:lnTo>
                  <a:pt x="246" y="287"/>
                </a:lnTo>
                <a:lnTo>
                  <a:pt x="269" y="304"/>
                </a:lnTo>
                <a:lnTo>
                  <a:pt x="319" y="273"/>
                </a:lnTo>
                <a:lnTo>
                  <a:pt x="346" y="285"/>
                </a:lnTo>
                <a:lnTo>
                  <a:pt x="384" y="312"/>
                </a:lnTo>
                <a:lnTo>
                  <a:pt x="413" y="320"/>
                </a:lnTo>
                <a:lnTo>
                  <a:pt x="480" y="277"/>
                </a:lnTo>
                <a:lnTo>
                  <a:pt x="505" y="283"/>
                </a:lnTo>
                <a:lnTo>
                  <a:pt x="551" y="300"/>
                </a:lnTo>
                <a:lnTo>
                  <a:pt x="576" y="289"/>
                </a:lnTo>
                <a:lnTo>
                  <a:pt x="605" y="277"/>
                </a:lnTo>
                <a:lnTo>
                  <a:pt x="638" y="287"/>
                </a:lnTo>
                <a:lnTo>
                  <a:pt x="671" y="273"/>
                </a:lnTo>
                <a:lnTo>
                  <a:pt x="701" y="254"/>
                </a:lnTo>
                <a:lnTo>
                  <a:pt x="726" y="233"/>
                </a:lnTo>
                <a:lnTo>
                  <a:pt x="767" y="256"/>
                </a:lnTo>
                <a:lnTo>
                  <a:pt x="776" y="225"/>
                </a:lnTo>
                <a:lnTo>
                  <a:pt x="782" y="198"/>
                </a:lnTo>
                <a:lnTo>
                  <a:pt x="817" y="189"/>
                </a:lnTo>
                <a:lnTo>
                  <a:pt x="869" y="175"/>
                </a:lnTo>
                <a:lnTo>
                  <a:pt x="869" y="154"/>
                </a:lnTo>
                <a:lnTo>
                  <a:pt x="869" y="120"/>
                </a:lnTo>
                <a:lnTo>
                  <a:pt x="738" y="89"/>
                </a:lnTo>
                <a:lnTo>
                  <a:pt x="613" y="54"/>
                </a:lnTo>
                <a:lnTo>
                  <a:pt x="588" y="60"/>
                </a:lnTo>
                <a:lnTo>
                  <a:pt x="448" y="0"/>
                </a:lnTo>
                <a:lnTo>
                  <a:pt x="398" y="18"/>
                </a:lnTo>
                <a:lnTo>
                  <a:pt x="338" y="37"/>
                </a:lnTo>
                <a:lnTo>
                  <a:pt x="261" y="37"/>
                </a:lnTo>
                <a:lnTo>
                  <a:pt x="238" y="41"/>
                </a:lnTo>
                <a:lnTo>
                  <a:pt x="230" y="23"/>
                </a:lnTo>
                <a:lnTo>
                  <a:pt x="209" y="41"/>
                </a:lnTo>
                <a:lnTo>
                  <a:pt x="167" y="37"/>
                </a:lnTo>
                <a:lnTo>
                  <a:pt x="121" y="18"/>
                </a:lnTo>
                <a:lnTo>
                  <a:pt x="101" y="14"/>
                </a:lnTo>
                <a:lnTo>
                  <a:pt x="61" y="18"/>
                </a:lnTo>
                <a:close/>
              </a:path>
            </a:pathLst>
          </a:custGeom>
          <a:solidFill>
            <a:srgbClr val="6699FF"/>
          </a:solidFill>
          <a:ln w="26988">
            <a:solidFill>
              <a:schemeClr val="accent2"/>
            </a:solidFill>
            <a:round/>
            <a:headEnd/>
            <a:tailEnd/>
          </a:ln>
        </p:spPr>
        <p:txBody>
          <a:bodyPr/>
          <a:lstStyle/>
          <a:p>
            <a:endParaRPr lang="en-US"/>
          </a:p>
        </p:txBody>
      </p:sp>
      <p:sp>
        <p:nvSpPr>
          <p:cNvPr id="19473" name="Freeform 32"/>
          <p:cNvSpPr>
            <a:spLocks/>
          </p:cNvSpPr>
          <p:nvPr/>
        </p:nvSpPr>
        <p:spPr bwMode="auto">
          <a:xfrm>
            <a:off x="3748088" y="1373188"/>
            <a:ext cx="482600" cy="244475"/>
          </a:xfrm>
          <a:custGeom>
            <a:avLst/>
            <a:gdLst>
              <a:gd name="T0" fmla="*/ 102 w 563"/>
              <a:gd name="T1" fmla="*/ 35 h 340"/>
              <a:gd name="T2" fmla="*/ 102 w 563"/>
              <a:gd name="T3" fmla="*/ 94 h 340"/>
              <a:gd name="T4" fmla="*/ 15 w 563"/>
              <a:gd name="T5" fmla="*/ 121 h 340"/>
              <a:gd name="T6" fmla="*/ 0 w 563"/>
              <a:gd name="T7" fmla="*/ 175 h 340"/>
              <a:gd name="T8" fmla="*/ 15 w 563"/>
              <a:gd name="T9" fmla="*/ 227 h 340"/>
              <a:gd name="T10" fmla="*/ 36 w 563"/>
              <a:gd name="T11" fmla="*/ 244 h 340"/>
              <a:gd name="T12" fmla="*/ 67 w 563"/>
              <a:gd name="T13" fmla="*/ 235 h 340"/>
              <a:gd name="T14" fmla="*/ 113 w 563"/>
              <a:gd name="T15" fmla="*/ 227 h 340"/>
              <a:gd name="T16" fmla="*/ 144 w 563"/>
              <a:gd name="T17" fmla="*/ 287 h 340"/>
              <a:gd name="T18" fmla="*/ 167 w 563"/>
              <a:gd name="T19" fmla="*/ 279 h 340"/>
              <a:gd name="T20" fmla="*/ 223 w 563"/>
              <a:gd name="T21" fmla="*/ 323 h 340"/>
              <a:gd name="T22" fmla="*/ 244 w 563"/>
              <a:gd name="T23" fmla="*/ 340 h 340"/>
              <a:gd name="T24" fmla="*/ 271 w 563"/>
              <a:gd name="T25" fmla="*/ 331 h 340"/>
              <a:gd name="T26" fmla="*/ 296 w 563"/>
              <a:gd name="T27" fmla="*/ 323 h 340"/>
              <a:gd name="T28" fmla="*/ 317 w 563"/>
              <a:gd name="T29" fmla="*/ 321 h 340"/>
              <a:gd name="T30" fmla="*/ 327 w 563"/>
              <a:gd name="T31" fmla="*/ 312 h 340"/>
              <a:gd name="T32" fmla="*/ 332 w 563"/>
              <a:gd name="T33" fmla="*/ 267 h 340"/>
              <a:gd name="T34" fmla="*/ 319 w 563"/>
              <a:gd name="T35" fmla="*/ 244 h 340"/>
              <a:gd name="T36" fmla="*/ 319 w 563"/>
              <a:gd name="T37" fmla="*/ 227 h 340"/>
              <a:gd name="T38" fmla="*/ 336 w 563"/>
              <a:gd name="T39" fmla="*/ 212 h 340"/>
              <a:gd name="T40" fmla="*/ 369 w 563"/>
              <a:gd name="T41" fmla="*/ 196 h 340"/>
              <a:gd name="T42" fmla="*/ 392 w 563"/>
              <a:gd name="T43" fmla="*/ 192 h 340"/>
              <a:gd name="T44" fmla="*/ 411 w 563"/>
              <a:gd name="T45" fmla="*/ 210 h 340"/>
              <a:gd name="T46" fmla="*/ 434 w 563"/>
              <a:gd name="T47" fmla="*/ 192 h 340"/>
              <a:gd name="T48" fmla="*/ 454 w 563"/>
              <a:gd name="T49" fmla="*/ 175 h 340"/>
              <a:gd name="T50" fmla="*/ 492 w 563"/>
              <a:gd name="T51" fmla="*/ 164 h 340"/>
              <a:gd name="T52" fmla="*/ 513 w 563"/>
              <a:gd name="T53" fmla="*/ 158 h 340"/>
              <a:gd name="T54" fmla="*/ 532 w 563"/>
              <a:gd name="T55" fmla="*/ 160 h 340"/>
              <a:gd name="T56" fmla="*/ 523 w 563"/>
              <a:gd name="T57" fmla="*/ 156 h 340"/>
              <a:gd name="T58" fmla="*/ 523 w 563"/>
              <a:gd name="T59" fmla="*/ 125 h 340"/>
              <a:gd name="T60" fmla="*/ 536 w 563"/>
              <a:gd name="T61" fmla="*/ 104 h 340"/>
              <a:gd name="T62" fmla="*/ 554 w 563"/>
              <a:gd name="T63" fmla="*/ 89 h 340"/>
              <a:gd name="T64" fmla="*/ 563 w 563"/>
              <a:gd name="T65" fmla="*/ 85 h 340"/>
              <a:gd name="T66" fmla="*/ 559 w 563"/>
              <a:gd name="T67" fmla="*/ 71 h 340"/>
              <a:gd name="T68" fmla="*/ 542 w 563"/>
              <a:gd name="T69" fmla="*/ 62 h 340"/>
              <a:gd name="T70" fmla="*/ 519 w 563"/>
              <a:gd name="T71" fmla="*/ 52 h 340"/>
              <a:gd name="T72" fmla="*/ 496 w 563"/>
              <a:gd name="T73" fmla="*/ 48 h 340"/>
              <a:gd name="T74" fmla="*/ 469 w 563"/>
              <a:gd name="T75" fmla="*/ 48 h 340"/>
              <a:gd name="T76" fmla="*/ 454 w 563"/>
              <a:gd name="T77" fmla="*/ 48 h 340"/>
              <a:gd name="T78" fmla="*/ 450 w 563"/>
              <a:gd name="T79" fmla="*/ 39 h 340"/>
              <a:gd name="T80" fmla="*/ 450 w 563"/>
              <a:gd name="T81" fmla="*/ 27 h 340"/>
              <a:gd name="T82" fmla="*/ 465 w 563"/>
              <a:gd name="T83" fmla="*/ 21 h 340"/>
              <a:gd name="T84" fmla="*/ 477 w 563"/>
              <a:gd name="T85" fmla="*/ 21 h 340"/>
              <a:gd name="T86" fmla="*/ 477 w 563"/>
              <a:gd name="T87" fmla="*/ 8 h 340"/>
              <a:gd name="T88" fmla="*/ 461 w 563"/>
              <a:gd name="T89" fmla="*/ 0 h 340"/>
              <a:gd name="T90" fmla="*/ 423 w 563"/>
              <a:gd name="T91" fmla="*/ 4 h 340"/>
              <a:gd name="T92" fmla="*/ 386 w 563"/>
              <a:gd name="T93" fmla="*/ 12 h 340"/>
              <a:gd name="T94" fmla="*/ 363 w 563"/>
              <a:gd name="T95" fmla="*/ 12 h 340"/>
              <a:gd name="T96" fmla="*/ 332 w 563"/>
              <a:gd name="T97" fmla="*/ 12 h 340"/>
              <a:gd name="T98" fmla="*/ 319 w 563"/>
              <a:gd name="T99" fmla="*/ 4 h 340"/>
              <a:gd name="T100" fmla="*/ 304 w 563"/>
              <a:gd name="T101" fmla="*/ 8 h 340"/>
              <a:gd name="T102" fmla="*/ 288 w 563"/>
              <a:gd name="T103" fmla="*/ 21 h 340"/>
              <a:gd name="T104" fmla="*/ 265 w 563"/>
              <a:gd name="T105" fmla="*/ 27 h 340"/>
              <a:gd name="T106" fmla="*/ 234 w 563"/>
              <a:gd name="T107" fmla="*/ 21 h 340"/>
              <a:gd name="T108" fmla="*/ 219 w 563"/>
              <a:gd name="T109" fmla="*/ 31 h 340"/>
              <a:gd name="T110" fmla="*/ 196 w 563"/>
              <a:gd name="T111" fmla="*/ 48 h 340"/>
              <a:gd name="T112" fmla="*/ 188 w 563"/>
              <a:gd name="T113" fmla="*/ 48 h 340"/>
              <a:gd name="T114" fmla="*/ 159 w 563"/>
              <a:gd name="T115" fmla="*/ 39 h 340"/>
              <a:gd name="T116" fmla="*/ 131 w 563"/>
              <a:gd name="T117" fmla="*/ 39 h 340"/>
              <a:gd name="T118" fmla="*/ 102 w 563"/>
              <a:gd name="T119" fmla="*/ 35 h 34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63"/>
              <a:gd name="T181" fmla="*/ 0 h 340"/>
              <a:gd name="T182" fmla="*/ 563 w 563"/>
              <a:gd name="T183" fmla="*/ 340 h 34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63" h="340">
                <a:moveTo>
                  <a:pt x="102" y="35"/>
                </a:moveTo>
                <a:lnTo>
                  <a:pt x="102" y="94"/>
                </a:lnTo>
                <a:lnTo>
                  <a:pt x="15" y="121"/>
                </a:lnTo>
                <a:lnTo>
                  <a:pt x="0" y="175"/>
                </a:lnTo>
                <a:lnTo>
                  <a:pt x="15" y="227"/>
                </a:lnTo>
                <a:lnTo>
                  <a:pt x="36" y="244"/>
                </a:lnTo>
                <a:lnTo>
                  <a:pt x="67" y="235"/>
                </a:lnTo>
                <a:lnTo>
                  <a:pt x="113" y="227"/>
                </a:lnTo>
                <a:lnTo>
                  <a:pt x="144" y="287"/>
                </a:lnTo>
                <a:lnTo>
                  <a:pt x="167" y="279"/>
                </a:lnTo>
                <a:lnTo>
                  <a:pt x="223" y="323"/>
                </a:lnTo>
                <a:lnTo>
                  <a:pt x="244" y="340"/>
                </a:lnTo>
                <a:lnTo>
                  <a:pt x="271" y="331"/>
                </a:lnTo>
                <a:lnTo>
                  <a:pt x="296" y="323"/>
                </a:lnTo>
                <a:lnTo>
                  <a:pt x="317" y="321"/>
                </a:lnTo>
                <a:lnTo>
                  <a:pt x="327" y="312"/>
                </a:lnTo>
                <a:lnTo>
                  <a:pt x="332" y="267"/>
                </a:lnTo>
                <a:lnTo>
                  <a:pt x="319" y="244"/>
                </a:lnTo>
                <a:lnTo>
                  <a:pt x="319" y="227"/>
                </a:lnTo>
                <a:lnTo>
                  <a:pt x="336" y="212"/>
                </a:lnTo>
                <a:lnTo>
                  <a:pt x="369" y="196"/>
                </a:lnTo>
                <a:lnTo>
                  <a:pt x="392" y="192"/>
                </a:lnTo>
                <a:lnTo>
                  <a:pt x="411" y="210"/>
                </a:lnTo>
                <a:lnTo>
                  <a:pt x="434" y="192"/>
                </a:lnTo>
                <a:lnTo>
                  <a:pt x="454" y="175"/>
                </a:lnTo>
                <a:lnTo>
                  <a:pt x="492" y="164"/>
                </a:lnTo>
                <a:lnTo>
                  <a:pt x="513" y="158"/>
                </a:lnTo>
                <a:lnTo>
                  <a:pt x="532" y="160"/>
                </a:lnTo>
                <a:lnTo>
                  <a:pt x="523" y="156"/>
                </a:lnTo>
                <a:lnTo>
                  <a:pt x="523" y="125"/>
                </a:lnTo>
                <a:lnTo>
                  <a:pt x="536" y="104"/>
                </a:lnTo>
                <a:lnTo>
                  <a:pt x="554" y="89"/>
                </a:lnTo>
                <a:lnTo>
                  <a:pt x="563" y="85"/>
                </a:lnTo>
                <a:lnTo>
                  <a:pt x="559" y="71"/>
                </a:lnTo>
                <a:lnTo>
                  <a:pt x="542" y="62"/>
                </a:lnTo>
                <a:lnTo>
                  <a:pt x="519" y="52"/>
                </a:lnTo>
                <a:lnTo>
                  <a:pt x="496" y="48"/>
                </a:lnTo>
                <a:lnTo>
                  <a:pt x="469" y="48"/>
                </a:lnTo>
                <a:lnTo>
                  <a:pt x="454" y="48"/>
                </a:lnTo>
                <a:lnTo>
                  <a:pt x="450" y="39"/>
                </a:lnTo>
                <a:lnTo>
                  <a:pt x="450" y="27"/>
                </a:lnTo>
                <a:lnTo>
                  <a:pt x="465" y="21"/>
                </a:lnTo>
                <a:lnTo>
                  <a:pt x="477" y="21"/>
                </a:lnTo>
                <a:lnTo>
                  <a:pt x="477" y="8"/>
                </a:lnTo>
                <a:lnTo>
                  <a:pt x="461" y="0"/>
                </a:lnTo>
                <a:lnTo>
                  <a:pt x="423" y="4"/>
                </a:lnTo>
                <a:lnTo>
                  <a:pt x="386" y="12"/>
                </a:lnTo>
                <a:lnTo>
                  <a:pt x="363" y="12"/>
                </a:lnTo>
                <a:lnTo>
                  <a:pt x="332" y="12"/>
                </a:lnTo>
                <a:lnTo>
                  <a:pt x="319" y="4"/>
                </a:lnTo>
                <a:lnTo>
                  <a:pt x="304" y="8"/>
                </a:lnTo>
                <a:lnTo>
                  <a:pt x="288" y="21"/>
                </a:lnTo>
                <a:lnTo>
                  <a:pt x="265" y="27"/>
                </a:lnTo>
                <a:lnTo>
                  <a:pt x="234" y="21"/>
                </a:lnTo>
                <a:lnTo>
                  <a:pt x="219" y="31"/>
                </a:lnTo>
                <a:lnTo>
                  <a:pt x="196" y="48"/>
                </a:lnTo>
                <a:lnTo>
                  <a:pt x="188" y="48"/>
                </a:lnTo>
                <a:lnTo>
                  <a:pt x="159" y="39"/>
                </a:lnTo>
                <a:lnTo>
                  <a:pt x="131" y="39"/>
                </a:lnTo>
                <a:lnTo>
                  <a:pt x="102" y="35"/>
                </a:lnTo>
                <a:close/>
              </a:path>
            </a:pathLst>
          </a:custGeom>
          <a:solidFill>
            <a:srgbClr val="E2466B"/>
          </a:solidFill>
          <a:ln w="26988">
            <a:solidFill>
              <a:schemeClr val="accent2"/>
            </a:solidFill>
            <a:round/>
            <a:headEnd/>
            <a:tailEnd/>
          </a:ln>
        </p:spPr>
        <p:txBody>
          <a:bodyPr/>
          <a:lstStyle/>
          <a:p>
            <a:endParaRPr lang="en-US"/>
          </a:p>
        </p:txBody>
      </p:sp>
      <p:sp>
        <p:nvSpPr>
          <p:cNvPr id="19474" name="Freeform 33"/>
          <p:cNvSpPr>
            <a:spLocks/>
          </p:cNvSpPr>
          <p:nvPr/>
        </p:nvSpPr>
        <p:spPr bwMode="auto">
          <a:xfrm>
            <a:off x="2436813" y="1249363"/>
            <a:ext cx="735012" cy="654050"/>
          </a:xfrm>
          <a:custGeom>
            <a:avLst/>
            <a:gdLst>
              <a:gd name="T0" fmla="*/ 810 w 856"/>
              <a:gd name="T1" fmla="*/ 140 h 909"/>
              <a:gd name="T2" fmla="*/ 760 w 856"/>
              <a:gd name="T3" fmla="*/ 229 h 909"/>
              <a:gd name="T4" fmla="*/ 792 w 856"/>
              <a:gd name="T5" fmla="*/ 300 h 909"/>
              <a:gd name="T6" fmla="*/ 783 w 856"/>
              <a:gd name="T7" fmla="*/ 367 h 909"/>
              <a:gd name="T8" fmla="*/ 819 w 856"/>
              <a:gd name="T9" fmla="*/ 450 h 909"/>
              <a:gd name="T10" fmla="*/ 752 w 856"/>
              <a:gd name="T11" fmla="*/ 577 h 909"/>
              <a:gd name="T12" fmla="*/ 796 w 856"/>
              <a:gd name="T13" fmla="*/ 619 h 909"/>
              <a:gd name="T14" fmla="*/ 848 w 856"/>
              <a:gd name="T15" fmla="*/ 690 h 909"/>
              <a:gd name="T16" fmla="*/ 833 w 856"/>
              <a:gd name="T17" fmla="*/ 725 h 909"/>
              <a:gd name="T18" fmla="*/ 769 w 856"/>
              <a:gd name="T19" fmla="*/ 829 h 909"/>
              <a:gd name="T20" fmla="*/ 702 w 856"/>
              <a:gd name="T21" fmla="*/ 834 h 909"/>
              <a:gd name="T22" fmla="*/ 698 w 856"/>
              <a:gd name="T23" fmla="*/ 909 h 909"/>
              <a:gd name="T24" fmla="*/ 617 w 856"/>
              <a:gd name="T25" fmla="*/ 873 h 909"/>
              <a:gd name="T26" fmla="*/ 519 w 856"/>
              <a:gd name="T27" fmla="*/ 861 h 909"/>
              <a:gd name="T28" fmla="*/ 429 w 856"/>
              <a:gd name="T29" fmla="*/ 834 h 909"/>
              <a:gd name="T30" fmla="*/ 363 w 856"/>
              <a:gd name="T31" fmla="*/ 865 h 909"/>
              <a:gd name="T32" fmla="*/ 363 w 856"/>
              <a:gd name="T33" fmla="*/ 729 h 909"/>
              <a:gd name="T34" fmla="*/ 335 w 856"/>
              <a:gd name="T35" fmla="*/ 706 h 909"/>
              <a:gd name="T36" fmla="*/ 233 w 856"/>
              <a:gd name="T37" fmla="*/ 756 h 909"/>
              <a:gd name="T38" fmla="*/ 160 w 856"/>
              <a:gd name="T39" fmla="*/ 783 h 909"/>
              <a:gd name="T40" fmla="*/ 113 w 856"/>
              <a:gd name="T41" fmla="*/ 800 h 909"/>
              <a:gd name="T42" fmla="*/ 98 w 856"/>
              <a:gd name="T43" fmla="*/ 740 h 909"/>
              <a:gd name="T44" fmla="*/ 160 w 856"/>
              <a:gd name="T45" fmla="*/ 661 h 909"/>
              <a:gd name="T46" fmla="*/ 148 w 856"/>
              <a:gd name="T47" fmla="*/ 627 h 909"/>
              <a:gd name="T48" fmla="*/ 206 w 856"/>
              <a:gd name="T49" fmla="*/ 596 h 909"/>
              <a:gd name="T50" fmla="*/ 160 w 856"/>
              <a:gd name="T51" fmla="*/ 577 h 909"/>
              <a:gd name="T52" fmla="*/ 140 w 856"/>
              <a:gd name="T53" fmla="*/ 523 h 909"/>
              <a:gd name="T54" fmla="*/ 183 w 856"/>
              <a:gd name="T55" fmla="*/ 488 h 909"/>
              <a:gd name="T56" fmla="*/ 125 w 856"/>
              <a:gd name="T57" fmla="*/ 492 h 909"/>
              <a:gd name="T58" fmla="*/ 79 w 856"/>
              <a:gd name="T59" fmla="*/ 465 h 909"/>
              <a:gd name="T60" fmla="*/ 108 w 856"/>
              <a:gd name="T61" fmla="*/ 410 h 909"/>
              <a:gd name="T62" fmla="*/ 67 w 856"/>
              <a:gd name="T63" fmla="*/ 410 h 909"/>
              <a:gd name="T64" fmla="*/ 23 w 856"/>
              <a:gd name="T65" fmla="*/ 350 h 909"/>
              <a:gd name="T66" fmla="*/ 15 w 856"/>
              <a:gd name="T67" fmla="*/ 265 h 909"/>
              <a:gd name="T68" fmla="*/ 79 w 856"/>
              <a:gd name="T69" fmla="*/ 215 h 909"/>
              <a:gd name="T70" fmla="*/ 121 w 856"/>
              <a:gd name="T71" fmla="*/ 198 h 909"/>
              <a:gd name="T72" fmla="*/ 219 w 856"/>
              <a:gd name="T73" fmla="*/ 183 h 909"/>
              <a:gd name="T74" fmla="*/ 292 w 856"/>
              <a:gd name="T75" fmla="*/ 167 h 909"/>
              <a:gd name="T76" fmla="*/ 325 w 856"/>
              <a:gd name="T77" fmla="*/ 154 h 909"/>
              <a:gd name="T78" fmla="*/ 375 w 856"/>
              <a:gd name="T79" fmla="*/ 158 h 909"/>
              <a:gd name="T80" fmla="*/ 363 w 856"/>
              <a:gd name="T81" fmla="*/ 94 h 909"/>
              <a:gd name="T82" fmla="*/ 452 w 856"/>
              <a:gd name="T83" fmla="*/ 67 h 909"/>
              <a:gd name="T84" fmla="*/ 479 w 856"/>
              <a:gd name="T85" fmla="*/ 15 h 909"/>
              <a:gd name="T86" fmla="*/ 531 w 856"/>
              <a:gd name="T87" fmla="*/ 23 h 909"/>
              <a:gd name="T88" fmla="*/ 577 w 856"/>
              <a:gd name="T89" fmla="*/ 19 h 909"/>
              <a:gd name="T90" fmla="*/ 675 w 856"/>
              <a:gd name="T91" fmla="*/ 54 h 909"/>
              <a:gd name="T92" fmla="*/ 725 w 856"/>
              <a:gd name="T93" fmla="*/ 85 h 909"/>
              <a:gd name="T94" fmla="*/ 819 w 856"/>
              <a:gd name="T95" fmla="*/ 102 h 9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56"/>
              <a:gd name="T145" fmla="*/ 0 h 909"/>
              <a:gd name="T146" fmla="*/ 856 w 856"/>
              <a:gd name="T147" fmla="*/ 909 h 90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56" h="909">
                <a:moveTo>
                  <a:pt x="819" y="102"/>
                </a:moveTo>
                <a:lnTo>
                  <a:pt x="825" y="125"/>
                </a:lnTo>
                <a:lnTo>
                  <a:pt x="810" y="140"/>
                </a:lnTo>
                <a:lnTo>
                  <a:pt x="796" y="154"/>
                </a:lnTo>
                <a:lnTo>
                  <a:pt x="775" y="183"/>
                </a:lnTo>
                <a:lnTo>
                  <a:pt x="760" y="229"/>
                </a:lnTo>
                <a:lnTo>
                  <a:pt x="756" y="238"/>
                </a:lnTo>
                <a:lnTo>
                  <a:pt x="792" y="283"/>
                </a:lnTo>
                <a:lnTo>
                  <a:pt x="792" y="300"/>
                </a:lnTo>
                <a:lnTo>
                  <a:pt x="796" y="323"/>
                </a:lnTo>
                <a:lnTo>
                  <a:pt x="788" y="350"/>
                </a:lnTo>
                <a:lnTo>
                  <a:pt x="783" y="367"/>
                </a:lnTo>
                <a:lnTo>
                  <a:pt x="788" y="398"/>
                </a:lnTo>
                <a:lnTo>
                  <a:pt x="806" y="433"/>
                </a:lnTo>
                <a:lnTo>
                  <a:pt x="819" y="450"/>
                </a:lnTo>
                <a:lnTo>
                  <a:pt x="810" y="473"/>
                </a:lnTo>
                <a:lnTo>
                  <a:pt x="765" y="527"/>
                </a:lnTo>
                <a:lnTo>
                  <a:pt x="752" y="577"/>
                </a:lnTo>
                <a:lnTo>
                  <a:pt x="760" y="608"/>
                </a:lnTo>
                <a:lnTo>
                  <a:pt x="775" y="623"/>
                </a:lnTo>
                <a:lnTo>
                  <a:pt x="796" y="619"/>
                </a:lnTo>
                <a:lnTo>
                  <a:pt x="810" y="619"/>
                </a:lnTo>
                <a:lnTo>
                  <a:pt x="833" y="652"/>
                </a:lnTo>
                <a:lnTo>
                  <a:pt x="848" y="690"/>
                </a:lnTo>
                <a:lnTo>
                  <a:pt x="856" y="713"/>
                </a:lnTo>
                <a:lnTo>
                  <a:pt x="852" y="725"/>
                </a:lnTo>
                <a:lnTo>
                  <a:pt x="833" y="725"/>
                </a:lnTo>
                <a:lnTo>
                  <a:pt x="819" y="748"/>
                </a:lnTo>
                <a:lnTo>
                  <a:pt x="792" y="792"/>
                </a:lnTo>
                <a:lnTo>
                  <a:pt x="769" y="829"/>
                </a:lnTo>
                <a:lnTo>
                  <a:pt x="744" y="815"/>
                </a:lnTo>
                <a:lnTo>
                  <a:pt x="721" y="815"/>
                </a:lnTo>
                <a:lnTo>
                  <a:pt x="702" y="834"/>
                </a:lnTo>
                <a:lnTo>
                  <a:pt x="685" y="856"/>
                </a:lnTo>
                <a:lnTo>
                  <a:pt x="694" y="873"/>
                </a:lnTo>
                <a:lnTo>
                  <a:pt x="698" y="909"/>
                </a:lnTo>
                <a:lnTo>
                  <a:pt x="656" y="865"/>
                </a:lnTo>
                <a:lnTo>
                  <a:pt x="640" y="873"/>
                </a:lnTo>
                <a:lnTo>
                  <a:pt x="617" y="873"/>
                </a:lnTo>
                <a:lnTo>
                  <a:pt x="596" y="877"/>
                </a:lnTo>
                <a:lnTo>
                  <a:pt x="546" y="865"/>
                </a:lnTo>
                <a:lnTo>
                  <a:pt x="519" y="861"/>
                </a:lnTo>
                <a:lnTo>
                  <a:pt x="479" y="869"/>
                </a:lnTo>
                <a:lnTo>
                  <a:pt x="446" y="852"/>
                </a:lnTo>
                <a:lnTo>
                  <a:pt x="429" y="834"/>
                </a:lnTo>
                <a:lnTo>
                  <a:pt x="419" y="838"/>
                </a:lnTo>
                <a:lnTo>
                  <a:pt x="406" y="852"/>
                </a:lnTo>
                <a:lnTo>
                  <a:pt x="363" y="865"/>
                </a:lnTo>
                <a:lnTo>
                  <a:pt x="335" y="815"/>
                </a:lnTo>
                <a:lnTo>
                  <a:pt x="363" y="752"/>
                </a:lnTo>
                <a:lnTo>
                  <a:pt x="363" y="729"/>
                </a:lnTo>
                <a:lnTo>
                  <a:pt x="356" y="706"/>
                </a:lnTo>
                <a:lnTo>
                  <a:pt x="344" y="683"/>
                </a:lnTo>
                <a:lnTo>
                  <a:pt x="335" y="706"/>
                </a:lnTo>
                <a:lnTo>
                  <a:pt x="315" y="717"/>
                </a:lnTo>
                <a:lnTo>
                  <a:pt x="285" y="736"/>
                </a:lnTo>
                <a:lnTo>
                  <a:pt x="233" y="756"/>
                </a:lnTo>
                <a:lnTo>
                  <a:pt x="202" y="761"/>
                </a:lnTo>
                <a:lnTo>
                  <a:pt x="175" y="765"/>
                </a:lnTo>
                <a:lnTo>
                  <a:pt x="160" y="783"/>
                </a:lnTo>
                <a:lnTo>
                  <a:pt x="144" y="800"/>
                </a:lnTo>
                <a:lnTo>
                  <a:pt x="108" y="819"/>
                </a:lnTo>
                <a:lnTo>
                  <a:pt x="113" y="800"/>
                </a:lnTo>
                <a:lnTo>
                  <a:pt x="98" y="792"/>
                </a:lnTo>
                <a:lnTo>
                  <a:pt x="102" y="765"/>
                </a:lnTo>
                <a:lnTo>
                  <a:pt x="98" y="740"/>
                </a:lnTo>
                <a:lnTo>
                  <a:pt x="90" y="721"/>
                </a:lnTo>
                <a:lnTo>
                  <a:pt x="121" y="698"/>
                </a:lnTo>
                <a:lnTo>
                  <a:pt x="160" y="661"/>
                </a:lnTo>
                <a:lnTo>
                  <a:pt x="144" y="652"/>
                </a:lnTo>
                <a:lnTo>
                  <a:pt x="131" y="631"/>
                </a:lnTo>
                <a:lnTo>
                  <a:pt x="148" y="627"/>
                </a:lnTo>
                <a:lnTo>
                  <a:pt x="160" y="613"/>
                </a:lnTo>
                <a:lnTo>
                  <a:pt x="192" y="604"/>
                </a:lnTo>
                <a:lnTo>
                  <a:pt x="206" y="596"/>
                </a:lnTo>
                <a:lnTo>
                  <a:pt x="202" y="577"/>
                </a:lnTo>
                <a:lnTo>
                  <a:pt x="175" y="577"/>
                </a:lnTo>
                <a:lnTo>
                  <a:pt x="160" y="577"/>
                </a:lnTo>
                <a:lnTo>
                  <a:pt x="144" y="567"/>
                </a:lnTo>
                <a:lnTo>
                  <a:pt x="140" y="550"/>
                </a:lnTo>
                <a:lnTo>
                  <a:pt x="140" y="523"/>
                </a:lnTo>
                <a:lnTo>
                  <a:pt x="148" y="506"/>
                </a:lnTo>
                <a:lnTo>
                  <a:pt x="160" y="488"/>
                </a:lnTo>
                <a:lnTo>
                  <a:pt x="183" y="488"/>
                </a:lnTo>
                <a:lnTo>
                  <a:pt x="165" y="469"/>
                </a:lnTo>
                <a:lnTo>
                  <a:pt x="135" y="479"/>
                </a:lnTo>
                <a:lnTo>
                  <a:pt x="125" y="492"/>
                </a:lnTo>
                <a:lnTo>
                  <a:pt x="90" y="515"/>
                </a:lnTo>
                <a:lnTo>
                  <a:pt x="75" y="492"/>
                </a:lnTo>
                <a:lnTo>
                  <a:pt x="79" y="465"/>
                </a:lnTo>
                <a:lnTo>
                  <a:pt x="85" y="442"/>
                </a:lnTo>
                <a:lnTo>
                  <a:pt x="102" y="423"/>
                </a:lnTo>
                <a:lnTo>
                  <a:pt x="108" y="410"/>
                </a:lnTo>
                <a:lnTo>
                  <a:pt x="98" y="398"/>
                </a:lnTo>
                <a:lnTo>
                  <a:pt x="79" y="406"/>
                </a:lnTo>
                <a:lnTo>
                  <a:pt x="67" y="410"/>
                </a:lnTo>
                <a:lnTo>
                  <a:pt x="48" y="379"/>
                </a:lnTo>
                <a:lnTo>
                  <a:pt x="35" y="358"/>
                </a:lnTo>
                <a:lnTo>
                  <a:pt x="23" y="350"/>
                </a:lnTo>
                <a:lnTo>
                  <a:pt x="0" y="342"/>
                </a:lnTo>
                <a:lnTo>
                  <a:pt x="15" y="327"/>
                </a:lnTo>
                <a:lnTo>
                  <a:pt x="15" y="265"/>
                </a:lnTo>
                <a:lnTo>
                  <a:pt x="27" y="252"/>
                </a:lnTo>
                <a:lnTo>
                  <a:pt x="58" y="229"/>
                </a:lnTo>
                <a:lnTo>
                  <a:pt x="79" y="215"/>
                </a:lnTo>
                <a:lnTo>
                  <a:pt x="98" y="206"/>
                </a:lnTo>
                <a:lnTo>
                  <a:pt x="121" y="215"/>
                </a:lnTo>
                <a:lnTo>
                  <a:pt x="121" y="198"/>
                </a:lnTo>
                <a:lnTo>
                  <a:pt x="148" y="167"/>
                </a:lnTo>
                <a:lnTo>
                  <a:pt x="165" y="171"/>
                </a:lnTo>
                <a:lnTo>
                  <a:pt x="219" y="183"/>
                </a:lnTo>
                <a:lnTo>
                  <a:pt x="238" y="192"/>
                </a:lnTo>
                <a:lnTo>
                  <a:pt x="256" y="183"/>
                </a:lnTo>
                <a:lnTo>
                  <a:pt x="292" y="167"/>
                </a:lnTo>
                <a:lnTo>
                  <a:pt x="300" y="158"/>
                </a:lnTo>
                <a:lnTo>
                  <a:pt x="315" y="167"/>
                </a:lnTo>
                <a:lnTo>
                  <a:pt x="325" y="154"/>
                </a:lnTo>
                <a:lnTo>
                  <a:pt x="340" y="163"/>
                </a:lnTo>
                <a:lnTo>
                  <a:pt x="367" y="171"/>
                </a:lnTo>
                <a:lnTo>
                  <a:pt x="375" y="158"/>
                </a:lnTo>
                <a:lnTo>
                  <a:pt x="375" y="135"/>
                </a:lnTo>
                <a:lnTo>
                  <a:pt x="367" y="113"/>
                </a:lnTo>
                <a:lnTo>
                  <a:pt x="363" y="94"/>
                </a:lnTo>
                <a:lnTo>
                  <a:pt x="392" y="81"/>
                </a:lnTo>
                <a:lnTo>
                  <a:pt x="429" y="58"/>
                </a:lnTo>
                <a:lnTo>
                  <a:pt x="452" y="67"/>
                </a:lnTo>
                <a:lnTo>
                  <a:pt x="438" y="42"/>
                </a:lnTo>
                <a:lnTo>
                  <a:pt x="456" y="31"/>
                </a:lnTo>
                <a:lnTo>
                  <a:pt x="479" y="15"/>
                </a:lnTo>
                <a:lnTo>
                  <a:pt x="496" y="0"/>
                </a:lnTo>
                <a:lnTo>
                  <a:pt x="515" y="0"/>
                </a:lnTo>
                <a:lnTo>
                  <a:pt x="531" y="23"/>
                </a:lnTo>
                <a:lnTo>
                  <a:pt x="546" y="4"/>
                </a:lnTo>
                <a:lnTo>
                  <a:pt x="569" y="4"/>
                </a:lnTo>
                <a:lnTo>
                  <a:pt x="577" y="19"/>
                </a:lnTo>
                <a:lnTo>
                  <a:pt x="613" y="19"/>
                </a:lnTo>
                <a:lnTo>
                  <a:pt x="652" y="31"/>
                </a:lnTo>
                <a:lnTo>
                  <a:pt x="675" y="54"/>
                </a:lnTo>
                <a:lnTo>
                  <a:pt x="685" y="85"/>
                </a:lnTo>
                <a:lnTo>
                  <a:pt x="698" y="94"/>
                </a:lnTo>
                <a:lnTo>
                  <a:pt x="725" y="85"/>
                </a:lnTo>
                <a:lnTo>
                  <a:pt x="748" y="98"/>
                </a:lnTo>
                <a:lnTo>
                  <a:pt x="779" y="108"/>
                </a:lnTo>
                <a:lnTo>
                  <a:pt x="819" y="102"/>
                </a:lnTo>
                <a:close/>
              </a:path>
            </a:pathLst>
          </a:custGeom>
          <a:solidFill>
            <a:schemeClr val="tx2"/>
          </a:solidFill>
          <a:ln w="26988">
            <a:solidFill>
              <a:schemeClr val="accent2"/>
            </a:solidFill>
            <a:round/>
            <a:headEnd/>
            <a:tailEnd/>
          </a:ln>
        </p:spPr>
        <p:txBody>
          <a:bodyPr/>
          <a:lstStyle/>
          <a:p>
            <a:endParaRPr lang="en-US"/>
          </a:p>
        </p:txBody>
      </p:sp>
      <p:sp>
        <p:nvSpPr>
          <p:cNvPr id="19475" name="Freeform 34"/>
          <p:cNvSpPr>
            <a:spLocks/>
          </p:cNvSpPr>
          <p:nvPr/>
        </p:nvSpPr>
        <p:spPr bwMode="auto">
          <a:xfrm>
            <a:off x="3079750" y="1482725"/>
            <a:ext cx="1535113" cy="1027113"/>
          </a:xfrm>
          <a:custGeom>
            <a:avLst/>
            <a:gdLst>
              <a:gd name="T0" fmla="*/ 98 w 1788"/>
              <a:gd name="T1" fmla="*/ 402 h 1429"/>
              <a:gd name="T2" fmla="*/ 48 w 1788"/>
              <a:gd name="T3" fmla="*/ 296 h 1429"/>
              <a:gd name="T4" fmla="*/ 12 w 1788"/>
              <a:gd name="T5" fmla="*/ 196 h 1429"/>
              <a:gd name="T6" fmla="*/ 98 w 1788"/>
              <a:gd name="T7" fmla="*/ 96 h 1429"/>
              <a:gd name="T8" fmla="*/ 238 w 1788"/>
              <a:gd name="T9" fmla="*/ 58 h 1429"/>
              <a:gd name="T10" fmla="*/ 331 w 1788"/>
              <a:gd name="T11" fmla="*/ 40 h 1429"/>
              <a:gd name="T12" fmla="*/ 450 w 1788"/>
              <a:gd name="T13" fmla="*/ 75 h 1429"/>
              <a:gd name="T14" fmla="*/ 617 w 1788"/>
              <a:gd name="T15" fmla="*/ 44 h 1429"/>
              <a:gd name="T16" fmla="*/ 738 w 1788"/>
              <a:gd name="T17" fmla="*/ 0 h 1429"/>
              <a:gd name="T18" fmla="*/ 815 w 1788"/>
              <a:gd name="T19" fmla="*/ 92 h 1429"/>
              <a:gd name="T20" fmla="*/ 946 w 1788"/>
              <a:gd name="T21" fmla="*/ 123 h 1429"/>
              <a:gd name="T22" fmla="*/ 1067 w 1788"/>
              <a:gd name="T23" fmla="*/ 175 h 1429"/>
              <a:gd name="T24" fmla="*/ 1102 w 1788"/>
              <a:gd name="T25" fmla="*/ 100 h 1429"/>
              <a:gd name="T26" fmla="*/ 1142 w 1788"/>
              <a:gd name="T27" fmla="*/ 48 h 1429"/>
              <a:gd name="T28" fmla="*/ 1233 w 1788"/>
              <a:gd name="T29" fmla="*/ 23 h 1429"/>
              <a:gd name="T30" fmla="*/ 1333 w 1788"/>
              <a:gd name="T31" fmla="*/ 83 h 1429"/>
              <a:gd name="T32" fmla="*/ 1325 w 1788"/>
              <a:gd name="T33" fmla="*/ 152 h 1429"/>
              <a:gd name="T34" fmla="*/ 1350 w 1788"/>
              <a:gd name="T35" fmla="*/ 292 h 1429"/>
              <a:gd name="T36" fmla="*/ 1346 w 1788"/>
              <a:gd name="T37" fmla="*/ 398 h 1429"/>
              <a:gd name="T38" fmla="*/ 1373 w 1788"/>
              <a:gd name="T39" fmla="*/ 515 h 1429"/>
              <a:gd name="T40" fmla="*/ 1423 w 1788"/>
              <a:gd name="T41" fmla="*/ 546 h 1429"/>
              <a:gd name="T42" fmla="*/ 1463 w 1788"/>
              <a:gd name="T43" fmla="*/ 498 h 1429"/>
              <a:gd name="T44" fmla="*/ 1517 w 1788"/>
              <a:gd name="T45" fmla="*/ 550 h 1429"/>
              <a:gd name="T46" fmla="*/ 1679 w 1788"/>
              <a:gd name="T47" fmla="*/ 492 h 1429"/>
              <a:gd name="T48" fmla="*/ 1750 w 1788"/>
              <a:gd name="T49" fmla="*/ 573 h 1429"/>
              <a:gd name="T50" fmla="*/ 1773 w 1788"/>
              <a:gd name="T51" fmla="*/ 686 h 1429"/>
              <a:gd name="T52" fmla="*/ 1733 w 1788"/>
              <a:gd name="T53" fmla="*/ 823 h 1429"/>
              <a:gd name="T54" fmla="*/ 1652 w 1788"/>
              <a:gd name="T55" fmla="*/ 881 h 1429"/>
              <a:gd name="T56" fmla="*/ 1629 w 1788"/>
              <a:gd name="T57" fmla="*/ 990 h 1429"/>
              <a:gd name="T58" fmla="*/ 1563 w 1788"/>
              <a:gd name="T59" fmla="*/ 902 h 1429"/>
              <a:gd name="T60" fmla="*/ 1392 w 1788"/>
              <a:gd name="T61" fmla="*/ 850 h 1429"/>
              <a:gd name="T62" fmla="*/ 1321 w 1788"/>
              <a:gd name="T63" fmla="*/ 858 h 1429"/>
              <a:gd name="T64" fmla="*/ 1194 w 1788"/>
              <a:gd name="T65" fmla="*/ 940 h 1429"/>
              <a:gd name="T66" fmla="*/ 1021 w 1788"/>
              <a:gd name="T67" fmla="*/ 1119 h 1429"/>
              <a:gd name="T68" fmla="*/ 890 w 1788"/>
              <a:gd name="T69" fmla="*/ 1231 h 1429"/>
              <a:gd name="T70" fmla="*/ 850 w 1788"/>
              <a:gd name="T71" fmla="*/ 1298 h 1429"/>
              <a:gd name="T72" fmla="*/ 796 w 1788"/>
              <a:gd name="T73" fmla="*/ 1398 h 1429"/>
              <a:gd name="T74" fmla="*/ 702 w 1788"/>
              <a:gd name="T75" fmla="*/ 1384 h 1429"/>
              <a:gd name="T76" fmla="*/ 558 w 1788"/>
              <a:gd name="T77" fmla="*/ 1411 h 1429"/>
              <a:gd name="T78" fmla="*/ 450 w 1788"/>
              <a:gd name="T79" fmla="*/ 1325 h 1429"/>
              <a:gd name="T80" fmla="*/ 273 w 1788"/>
              <a:gd name="T81" fmla="*/ 1248 h 1429"/>
              <a:gd name="T82" fmla="*/ 108 w 1788"/>
              <a:gd name="T83" fmla="*/ 1352 h 1429"/>
              <a:gd name="T84" fmla="*/ 71 w 1788"/>
              <a:gd name="T85" fmla="*/ 1267 h 1429"/>
              <a:gd name="T86" fmla="*/ 75 w 1788"/>
              <a:gd name="T87" fmla="*/ 1088 h 1429"/>
              <a:gd name="T88" fmla="*/ 225 w 1788"/>
              <a:gd name="T89" fmla="*/ 819 h 1429"/>
              <a:gd name="T90" fmla="*/ 300 w 1788"/>
              <a:gd name="T91" fmla="*/ 698 h 1429"/>
              <a:gd name="T92" fmla="*/ 202 w 1788"/>
              <a:gd name="T93" fmla="*/ 650 h 1429"/>
              <a:gd name="T94" fmla="*/ 133 w 1788"/>
              <a:gd name="T95" fmla="*/ 521 h 1429"/>
              <a:gd name="T96" fmla="*/ 17 w 1788"/>
              <a:gd name="T97" fmla="*/ 511 h 142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88"/>
              <a:gd name="T148" fmla="*/ 0 h 1429"/>
              <a:gd name="T149" fmla="*/ 1788 w 1788"/>
              <a:gd name="T150" fmla="*/ 1429 h 142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88" h="1429">
                <a:moveTo>
                  <a:pt x="17" y="511"/>
                </a:moveTo>
                <a:lnTo>
                  <a:pt x="44" y="460"/>
                </a:lnTo>
                <a:lnTo>
                  <a:pt x="79" y="398"/>
                </a:lnTo>
                <a:lnTo>
                  <a:pt x="98" y="402"/>
                </a:lnTo>
                <a:lnTo>
                  <a:pt x="102" y="385"/>
                </a:lnTo>
                <a:lnTo>
                  <a:pt x="79" y="317"/>
                </a:lnTo>
                <a:lnTo>
                  <a:pt x="52" y="292"/>
                </a:lnTo>
                <a:lnTo>
                  <a:pt x="48" y="296"/>
                </a:lnTo>
                <a:lnTo>
                  <a:pt x="29" y="300"/>
                </a:lnTo>
                <a:lnTo>
                  <a:pt x="8" y="277"/>
                </a:lnTo>
                <a:lnTo>
                  <a:pt x="0" y="246"/>
                </a:lnTo>
                <a:lnTo>
                  <a:pt x="12" y="196"/>
                </a:lnTo>
                <a:lnTo>
                  <a:pt x="58" y="152"/>
                </a:lnTo>
                <a:lnTo>
                  <a:pt x="67" y="123"/>
                </a:lnTo>
                <a:lnTo>
                  <a:pt x="58" y="100"/>
                </a:lnTo>
                <a:lnTo>
                  <a:pt x="98" y="96"/>
                </a:lnTo>
                <a:lnTo>
                  <a:pt x="156" y="100"/>
                </a:lnTo>
                <a:lnTo>
                  <a:pt x="183" y="100"/>
                </a:lnTo>
                <a:lnTo>
                  <a:pt x="206" y="92"/>
                </a:lnTo>
                <a:lnTo>
                  <a:pt x="238" y="58"/>
                </a:lnTo>
                <a:lnTo>
                  <a:pt x="242" y="48"/>
                </a:lnTo>
                <a:lnTo>
                  <a:pt x="258" y="52"/>
                </a:lnTo>
                <a:lnTo>
                  <a:pt x="281" y="71"/>
                </a:lnTo>
                <a:lnTo>
                  <a:pt x="331" y="40"/>
                </a:lnTo>
                <a:lnTo>
                  <a:pt x="371" y="58"/>
                </a:lnTo>
                <a:lnTo>
                  <a:pt x="396" y="79"/>
                </a:lnTo>
                <a:lnTo>
                  <a:pt x="423" y="87"/>
                </a:lnTo>
                <a:lnTo>
                  <a:pt x="450" y="75"/>
                </a:lnTo>
                <a:lnTo>
                  <a:pt x="492" y="44"/>
                </a:lnTo>
                <a:lnTo>
                  <a:pt x="563" y="67"/>
                </a:lnTo>
                <a:lnTo>
                  <a:pt x="581" y="58"/>
                </a:lnTo>
                <a:lnTo>
                  <a:pt x="617" y="44"/>
                </a:lnTo>
                <a:lnTo>
                  <a:pt x="648" y="52"/>
                </a:lnTo>
                <a:lnTo>
                  <a:pt x="685" y="40"/>
                </a:lnTo>
                <a:lnTo>
                  <a:pt x="713" y="19"/>
                </a:lnTo>
                <a:lnTo>
                  <a:pt x="738" y="0"/>
                </a:lnTo>
                <a:lnTo>
                  <a:pt x="773" y="19"/>
                </a:lnTo>
                <a:lnTo>
                  <a:pt x="788" y="48"/>
                </a:lnTo>
                <a:lnTo>
                  <a:pt x="796" y="79"/>
                </a:lnTo>
                <a:lnTo>
                  <a:pt x="815" y="92"/>
                </a:lnTo>
                <a:lnTo>
                  <a:pt x="846" y="83"/>
                </a:lnTo>
                <a:lnTo>
                  <a:pt x="890" y="71"/>
                </a:lnTo>
                <a:lnTo>
                  <a:pt x="923" y="138"/>
                </a:lnTo>
                <a:lnTo>
                  <a:pt x="946" y="123"/>
                </a:lnTo>
                <a:lnTo>
                  <a:pt x="990" y="160"/>
                </a:lnTo>
                <a:lnTo>
                  <a:pt x="1021" y="188"/>
                </a:lnTo>
                <a:lnTo>
                  <a:pt x="1040" y="183"/>
                </a:lnTo>
                <a:lnTo>
                  <a:pt x="1067" y="175"/>
                </a:lnTo>
                <a:lnTo>
                  <a:pt x="1092" y="169"/>
                </a:lnTo>
                <a:lnTo>
                  <a:pt x="1106" y="160"/>
                </a:lnTo>
                <a:lnTo>
                  <a:pt x="1111" y="110"/>
                </a:lnTo>
                <a:lnTo>
                  <a:pt x="1102" y="100"/>
                </a:lnTo>
                <a:lnTo>
                  <a:pt x="1092" y="83"/>
                </a:lnTo>
                <a:lnTo>
                  <a:pt x="1096" y="71"/>
                </a:lnTo>
                <a:lnTo>
                  <a:pt x="1115" y="58"/>
                </a:lnTo>
                <a:lnTo>
                  <a:pt x="1142" y="48"/>
                </a:lnTo>
                <a:lnTo>
                  <a:pt x="1169" y="40"/>
                </a:lnTo>
                <a:lnTo>
                  <a:pt x="1190" y="58"/>
                </a:lnTo>
                <a:lnTo>
                  <a:pt x="1213" y="40"/>
                </a:lnTo>
                <a:lnTo>
                  <a:pt x="1233" y="23"/>
                </a:lnTo>
                <a:lnTo>
                  <a:pt x="1275" y="15"/>
                </a:lnTo>
                <a:lnTo>
                  <a:pt x="1306" y="0"/>
                </a:lnTo>
                <a:lnTo>
                  <a:pt x="1342" y="48"/>
                </a:lnTo>
                <a:lnTo>
                  <a:pt x="1333" y="83"/>
                </a:lnTo>
                <a:lnTo>
                  <a:pt x="1369" y="119"/>
                </a:lnTo>
                <a:lnTo>
                  <a:pt x="1369" y="138"/>
                </a:lnTo>
                <a:lnTo>
                  <a:pt x="1346" y="146"/>
                </a:lnTo>
                <a:lnTo>
                  <a:pt x="1325" y="152"/>
                </a:lnTo>
                <a:lnTo>
                  <a:pt x="1329" y="192"/>
                </a:lnTo>
                <a:lnTo>
                  <a:pt x="1369" y="204"/>
                </a:lnTo>
                <a:lnTo>
                  <a:pt x="1383" y="250"/>
                </a:lnTo>
                <a:lnTo>
                  <a:pt x="1350" y="292"/>
                </a:lnTo>
                <a:lnTo>
                  <a:pt x="1369" y="329"/>
                </a:lnTo>
                <a:lnTo>
                  <a:pt x="1377" y="371"/>
                </a:lnTo>
                <a:lnTo>
                  <a:pt x="1365" y="385"/>
                </a:lnTo>
                <a:lnTo>
                  <a:pt x="1346" y="398"/>
                </a:lnTo>
                <a:lnTo>
                  <a:pt x="1342" y="421"/>
                </a:lnTo>
                <a:lnTo>
                  <a:pt x="1365" y="456"/>
                </a:lnTo>
                <a:lnTo>
                  <a:pt x="1373" y="479"/>
                </a:lnTo>
                <a:lnTo>
                  <a:pt x="1373" y="515"/>
                </a:lnTo>
                <a:lnTo>
                  <a:pt x="1373" y="546"/>
                </a:lnTo>
                <a:lnTo>
                  <a:pt x="1383" y="558"/>
                </a:lnTo>
                <a:lnTo>
                  <a:pt x="1392" y="558"/>
                </a:lnTo>
                <a:lnTo>
                  <a:pt x="1423" y="546"/>
                </a:lnTo>
                <a:lnTo>
                  <a:pt x="1423" y="511"/>
                </a:lnTo>
                <a:lnTo>
                  <a:pt x="1438" y="498"/>
                </a:lnTo>
                <a:lnTo>
                  <a:pt x="1446" y="483"/>
                </a:lnTo>
                <a:lnTo>
                  <a:pt x="1463" y="498"/>
                </a:lnTo>
                <a:lnTo>
                  <a:pt x="1467" y="538"/>
                </a:lnTo>
                <a:lnTo>
                  <a:pt x="1471" y="558"/>
                </a:lnTo>
                <a:lnTo>
                  <a:pt x="1490" y="558"/>
                </a:lnTo>
                <a:lnTo>
                  <a:pt x="1517" y="550"/>
                </a:lnTo>
                <a:lnTo>
                  <a:pt x="1531" y="533"/>
                </a:lnTo>
                <a:lnTo>
                  <a:pt x="1546" y="511"/>
                </a:lnTo>
                <a:lnTo>
                  <a:pt x="1546" y="492"/>
                </a:lnTo>
                <a:lnTo>
                  <a:pt x="1679" y="492"/>
                </a:lnTo>
                <a:lnTo>
                  <a:pt x="1683" y="525"/>
                </a:lnTo>
                <a:lnTo>
                  <a:pt x="1688" y="554"/>
                </a:lnTo>
                <a:lnTo>
                  <a:pt x="1706" y="569"/>
                </a:lnTo>
                <a:lnTo>
                  <a:pt x="1750" y="573"/>
                </a:lnTo>
                <a:lnTo>
                  <a:pt x="1756" y="596"/>
                </a:lnTo>
                <a:lnTo>
                  <a:pt x="1788" y="615"/>
                </a:lnTo>
                <a:lnTo>
                  <a:pt x="1779" y="654"/>
                </a:lnTo>
                <a:lnTo>
                  <a:pt x="1773" y="686"/>
                </a:lnTo>
                <a:lnTo>
                  <a:pt x="1746" y="717"/>
                </a:lnTo>
                <a:lnTo>
                  <a:pt x="1715" y="736"/>
                </a:lnTo>
                <a:lnTo>
                  <a:pt x="1715" y="781"/>
                </a:lnTo>
                <a:lnTo>
                  <a:pt x="1733" y="823"/>
                </a:lnTo>
                <a:lnTo>
                  <a:pt x="1706" y="836"/>
                </a:lnTo>
                <a:lnTo>
                  <a:pt x="1696" y="804"/>
                </a:lnTo>
                <a:lnTo>
                  <a:pt x="1683" y="846"/>
                </a:lnTo>
                <a:lnTo>
                  <a:pt x="1652" y="881"/>
                </a:lnTo>
                <a:lnTo>
                  <a:pt x="1679" y="925"/>
                </a:lnTo>
                <a:lnTo>
                  <a:pt x="1700" y="963"/>
                </a:lnTo>
                <a:lnTo>
                  <a:pt x="1671" y="984"/>
                </a:lnTo>
                <a:lnTo>
                  <a:pt x="1629" y="990"/>
                </a:lnTo>
                <a:lnTo>
                  <a:pt x="1594" y="984"/>
                </a:lnTo>
                <a:lnTo>
                  <a:pt x="1554" y="1011"/>
                </a:lnTo>
                <a:lnTo>
                  <a:pt x="1531" y="936"/>
                </a:lnTo>
                <a:lnTo>
                  <a:pt x="1563" y="902"/>
                </a:lnTo>
                <a:lnTo>
                  <a:pt x="1486" y="890"/>
                </a:lnTo>
                <a:lnTo>
                  <a:pt x="1446" y="869"/>
                </a:lnTo>
                <a:lnTo>
                  <a:pt x="1423" y="877"/>
                </a:lnTo>
                <a:lnTo>
                  <a:pt x="1392" y="850"/>
                </a:lnTo>
                <a:lnTo>
                  <a:pt x="1383" y="873"/>
                </a:lnTo>
                <a:lnTo>
                  <a:pt x="1361" y="886"/>
                </a:lnTo>
                <a:lnTo>
                  <a:pt x="1342" y="881"/>
                </a:lnTo>
                <a:lnTo>
                  <a:pt x="1321" y="858"/>
                </a:lnTo>
                <a:lnTo>
                  <a:pt x="1298" y="869"/>
                </a:lnTo>
                <a:lnTo>
                  <a:pt x="1271" y="894"/>
                </a:lnTo>
                <a:lnTo>
                  <a:pt x="1244" y="917"/>
                </a:lnTo>
                <a:lnTo>
                  <a:pt x="1194" y="940"/>
                </a:lnTo>
                <a:lnTo>
                  <a:pt x="1173" y="948"/>
                </a:lnTo>
                <a:lnTo>
                  <a:pt x="1142" y="979"/>
                </a:lnTo>
                <a:lnTo>
                  <a:pt x="1025" y="1079"/>
                </a:lnTo>
                <a:lnTo>
                  <a:pt x="1021" y="1119"/>
                </a:lnTo>
                <a:lnTo>
                  <a:pt x="990" y="1115"/>
                </a:lnTo>
                <a:lnTo>
                  <a:pt x="971" y="1159"/>
                </a:lnTo>
                <a:lnTo>
                  <a:pt x="919" y="1209"/>
                </a:lnTo>
                <a:lnTo>
                  <a:pt x="890" y="1231"/>
                </a:lnTo>
                <a:lnTo>
                  <a:pt x="896" y="1244"/>
                </a:lnTo>
                <a:lnTo>
                  <a:pt x="900" y="1263"/>
                </a:lnTo>
                <a:lnTo>
                  <a:pt x="881" y="1275"/>
                </a:lnTo>
                <a:lnTo>
                  <a:pt x="850" y="1298"/>
                </a:lnTo>
                <a:lnTo>
                  <a:pt x="833" y="1304"/>
                </a:lnTo>
                <a:lnTo>
                  <a:pt x="829" y="1344"/>
                </a:lnTo>
                <a:lnTo>
                  <a:pt x="819" y="1388"/>
                </a:lnTo>
                <a:lnTo>
                  <a:pt x="796" y="1398"/>
                </a:lnTo>
                <a:lnTo>
                  <a:pt x="773" y="1348"/>
                </a:lnTo>
                <a:lnTo>
                  <a:pt x="746" y="1325"/>
                </a:lnTo>
                <a:lnTo>
                  <a:pt x="717" y="1344"/>
                </a:lnTo>
                <a:lnTo>
                  <a:pt x="702" y="1384"/>
                </a:lnTo>
                <a:lnTo>
                  <a:pt x="644" y="1388"/>
                </a:lnTo>
                <a:lnTo>
                  <a:pt x="613" y="1398"/>
                </a:lnTo>
                <a:lnTo>
                  <a:pt x="573" y="1429"/>
                </a:lnTo>
                <a:lnTo>
                  <a:pt x="558" y="1411"/>
                </a:lnTo>
                <a:lnTo>
                  <a:pt x="550" y="1357"/>
                </a:lnTo>
                <a:lnTo>
                  <a:pt x="535" y="1340"/>
                </a:lnTo>
                <a:lnTo>
                  <a:pt x="488" y="1369"/>
                </a:lnTo>
                <a:lnTo>
                  <a:pt x="450" y="1325"/>
                </a:lnTo>
                <a:lnTo>
                  <a:pt x="406" y="1334"/>
                </a:lnTo>
                <a:lnTo>
                  <a:pt x="373" y="1321"/>
                </a:lnTo>
                <a:lnTo>
                  <a:pt x="342" y="1329"/>
                </a:lnTo>
                <a:lnTo>
                  <a:pt x="273" y="1248"/>
                </a:lnTo>
                <a:lnTo>
                  <a:pt x="242" y="1248"/>
                </a:lnTo>
                <a:lnTo>
                  <a:pt x="192" y="1290"/>
                </a:lnTo>
                <a:lnTo>
                  <a:pt x="146" y="1298"/>
                </a:lnTo>
                <a:lnTo>
                  <a:pt x="108" y="1352"/>
                </a:lnTo>
                <a:lnTo>
                  <a:pt x="71" y="1329"/>
                </a:lnTo>
                <a:lnTo>
                  <a:pt x="8" y="1361"/>
                </a:lnTo>
                <a:lnTo>
                  <a:pt x="0" y="1313"/>
                </a:lnTo>
                <a:lnTo>
                  <a:pt x="71" y="1267"/>
                </a:lnTo>
                <a:lnTo>
                  <a:pt x="58" y="1240"/>
                </a:lnTo>
                <a:lnTo>
                  <a:pt x="48" y="1213"/>
                </a:lnTo>
                <a:lnTo>
                  <a:pt x="85" y="1159"/>
                </a:lnTo>
                <a:lnTo>
                  <a:pt x="75" y="1088"/>
                </a:lnTo>
                <a:lnTo>
                  <a:pt x="85" y="948"/>
                </a:lnTo>
                <a:lnTo>
                  <a:pt x="121" y="898"/>
                </a:lnTo>
                <a:lnTo>
                  <a:pt x="175" y="858"/>
                </a:lnTo>
                <a:lnTo>
                  <a:pt x="225" y="819"/>
                </a:lnTo>
                <a:lnTo>
                  <a:pt x="269" y="781"/>
                </a:lnTo>
                <a:lnTo>
                  <a:pt x="292" y="758"/>
                </a:lnTo>
                <a:lnTo>
                  <a:pt x="304" y="736"/>
                </a:lnTo>
                <a:lnTo>
                  <a:pt x="300" y="698"/>
                </a:lnTo>
                <a:lnTo>
                  <a:pt x="277" y="675"/>
                </a:lnTo>
                <a:lnTo>
                  <a:pt x="246" y="667"/>
                </a:lnTo>
                <a:lnTo>
                  <a:pt x="210" y="667"/>
                </a:lnTo>
                <a:lnTo>
                  <a:pt x="202" y="650"/>
                </a:lnTo>
                <a:lnTo>
                  <a:pt x="196" y="619"/>
                </a:lnTo>
                <a:lnTo>
                  <a:pt x="188" y="573"/>
                </a:lnTo>
                <a:lnTo>
                  <a:pt x="160" y="533"/>
                </a:lnTo>
                <a:lnTo>
                  <a:pt x="133" y="521"/>
                </a:lnTo>
                <a:lnTo>
                  <a:pt x="90" y="511"/>
                </a:lnTo>
                <a:lnTo>
                  <a:pt x="58" y="515"/>
                </a:lnTo>
                <a:lnTo>
                  <a:pt x="40" y="521"/>
                </a:lnTo>
                <a:lnTo>
                  <a:pt x="17" y="511"/>
                </a:lnTo>
                <a:close/>
              </a:path>
            </a:pathLst>
          </a:custGeom>
          <a:solidFill>
            <a:srgbClr val="99CC00"/>
          </a:solidFill>
          <a:ln w="26988">
            <a:solidFill>
              <a:schemeClr val="accent2"/>
            </a:solidFill>
            <a:round/>
            <a:headEnd/>
            <a:tailEnd/>
          </a:ln>
        </p:spPr>
        <p:txBody>
          <a:bodyPr/>
          <a:lstStyle/>
          <a:p>
            <a:endParaRPr lang="en-US"/>
          </a:p>
        </p:txBody>
      </p:sp>
      <p:sp>
        <p:nvSpPr>
          <p:cNvPr id="19476" name="AutoShape 35"/>
          <p:cNvSpPr>
            <a:spLocks noChangeArrowheads="1"/>
          </p:cNvSpPr>
          <p:nvPr/>
        </p:nvSpPr>
        <p:spPr bwMode="auto">
          <a:xfrm>
            <a:off x="3348038" y="4059238"/>
            <a:ext cx="84137" cy="87312"/>
          </a:xfrm>
          <a:prstGeom prst="diamond">
            <a:avLst/>
          </a:prstGeom>
          <a:solidFill>
            <a:srgbClr val="99CC00"/>
          </a:solidFill>
          <a:ln w="9525">
            <a:solidFill>
              <a:schemeClr val="accent2"/>
            </a:solidFill>
            <a:miter lim="800000"/>
            <a:headEnd/>
            <a:tailEnd/>
          </a:ln>
        </p:spPr>
        <p:txBody>
          <a:bodyPr wrap="none" anchor="ctr"/>
          <a:lstStyle/>
          <a:p>
            <a:endParaRPr lang="en-US"/>
          </a:p>
        </p:txBody>
      </p:sp>
      <p:sp>
        <p:nvSpPr>
          <p:cNvPr id="19477" name="AutoShape 36"/>
          <p:cNvSpPr>
            <a:spLocks noChangeArrowheads="1"/>
          </p:cNvSpPr>
          <p:nvPr/>
        </p:nvSpPr>
        <p:spPr bwMode="auto">
          <a:xfrm>
            <a:off x="4144963" y="4103688"/>
            <a:ext cx="84137" cy="87312"/>
          </a:xfrm>
          <a:prstGeom prst="diamond">
            <a:avLst/>
          </a:prstGeom>
          <a:solidFill>
            <a:srgbClr val="99CC00"/>
          </a:solidFill>
          <a:ln w="9525">
            <a:solidFill>
              <a:schemeClr val="accent2"/>
            </a:solidFill>
            <a:miter lim="800000"/>
            <a:headEnd/>
            <a:tailEnd/>
          </a:ln>
        </p:spPr>
        <p:txBody>
          <a:bodyPr wrap="none" anchor="ctr"/>
          <a:lstStyle/>
          <a:p>
            <a:endParaRPr lang="en-US"/>
          </a:p>
        </p:txBody>
      </p:sp>
      <p:grpSp>
        <p:nvGrpSpPr>
          <p:cNvPr id="19478" name="Group 37"/>
          <p:cNvGrpSpPr>
            <a:grpSpLocks/>
          </p:cNvGrpSpPr>
          <p:nvPr/>
        </p:nvGrpSpPr>
        <p:grpSpPr bwMode="auto">
          <a:xfrm>
            <a:off x="4935538" y="3541713"/>
            <a:ext cx="2093912" cy="820737"/>
            <a:chOff x="3324" y="2160"/>
            <a:chExt cx="1176" cy="444"/>
          </a:xfrm>
        </p:grpSpPr>
        <p:grpSp>
          <p:nvGrpSpPr>
            <p:cNvPr id="19497" name="Group 38"/>
            <p:cNvGrpSpPr>
              <a:grpSpLocks/>
            </p:cNvGrpSpPr>
            <p:nvPr/>
          </p:nvGrpSpPr>
          <p:grpSpPr bwMode="auto">
            <a:xfrm>
              <a:off x="3432" y="2199"/>
              <a:ext cx="903" cy="282"/>
              <a:chOff x="3470" y="3381"/>
              <a:chExt cx="1871" cy="723"/>
            </a:xfrm>
          </p:grpSpPr>
          <p:sp>
            <p:nvSpPr>
              <p:cNvPr id="19499" name="Freeform 39"/>
              <p:cNvSpPr>
                <a:spLocks/>
              </p:cNvSpPr>
              <p:nvPr/>
            </p:nvSpPr>
            <p:spPr bwMode="auto">
              <a:xfrm>
                <a:off x="3559" y="3569"/>
                <a:ext cx="100" cy="162"/>
              </a:xfrm>
              <a:custGeom>
                <a:avLst/>
                <a:gdLst>
                  <a:gd name="T0" fmla="*/ 100 w 100"/>
                  <a:gd name="T1" fmla="*/ 110 h 162"/>
                  <a:gd name="T2" fmla="*/ 90 w 100"/>
                  <a:gd name="T3" fmla="*/ 0 h 162"/>
                  <a:gd name="T4" fmla="*/ 25 w 100"/>
                  <a:gd name="T5" fmla="*/ 0 h 162"/>
                  <a:gd name="T6" fmla="*/ 0 w 100"/>
                  <a:gd name="T7" fmla="*/ 35 h 162"/>
                  <a:gd name="T8" fmla="*/ 40 w 100"/>
                  <a:gd name="T9" fmla="*/ 152 h 162"/>
                  <a:gd name="T10" fmla="*/ 71 w 100"/>
                  <a:gd name="T11" fmla="*/ 162 h 162"/>
                  <a:gd name="T12" fmla="*/ 100 w 100"/>
                  <a:gd name="T13" fmla="*/ 110 h 162"/>
                  <a:gd name="T14" fmla="*/ 0 60000 65536"/>
                  <a:gd name="T15" fmla="*/ 0 60000 65536"/>
                  <a:gd name="T16" fmla="*/ 0 60000 65536"/>
                  <a:gd name="T17" fmla="*/ 0 60000 65536"/>
                  <a:gd name="T18" fmla="*/ 0 60000 65536"/>
                  <a:gd name="T19" fmla="*/ 0 60000 65536"/>
                  <a:gd name="T20" fmla="*/ 0 60000 65536"/>
                  <a:gd name="T21" fmla="*/ 0 w 100"/>
                  <a:gd name="T22" fmla="*/ 0 h 162"/>
                  <a:gd name="T23" fmla="*/ 100 w 100"/>
                  <a:gd name="T24" fmla="*/ 162 h 1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0" h="162">
                    <a:moveTo>
                      <a:pt x="100" y="110"/>
                    </a:moveTo>
                    <a:lnTo>
                      <a:pt x="90" y="0"/>
                    </a:lnTo>
                    <a:lnTo>
                      <a:pt x="25" y="0"/>
                    </a:lnTo>
                    <a:lnTo>
                      <a:pt x="0" y="35"/>
                    </a:lnTo>
                    <a:lnTo>
                      <a:pt x="40" y="152"/>
                    </a:lnTo>
                    <a:lnTo>
                      <a:pt x="71" y="162"/>
                    </a:lnTo>
                    <a:lnTo>
                      <a:pt x="100" y="110"/>
                    </a:lnTo>
                    <a:close/>
                  </a:path>
                </a:pathLst>
              </a:custGeom>
              <a:solidFill>
                <a:srgbClr val="99CC00"/>
              </a:solidFill>
              <a:ln w="26988">
                <a:solidFill>
                  <a:schemeClr val="accent2"/>
                </a:solidFill>
                <a:round/>
                <a:headEnd/>
                <a:tailEnd/>
              </a:ln>
            </p:spPr>
            <p:txBody>
              <a:bodyPr/>
              <a:lstStyle/>
              <a:p>
                <a:endParaRPr lang="en-US"/>
              </a:p>
            </p:txBody>
          </p:sp>
          <p:sp>
            <p:nvSpPr>
              <p:cNvPr id="19500" name="Freeform 40"/>
              <p:cNvSpPr>
                <a:spLocks/>
              </p:cNvSpPr>
              <p:nvPr/>
            </p:nvSpPr>
            <p:spPr bwMode="auto">
              <a:xfrm>
                <a:off x="5180" y="3381"/>
                <a:ext cx="161" cy="181"/>
              </a:xfrm>
              <a:custGeom>
                <a:avLst/>
                <a:gdLst>
                  <a:gd name="T0" fmla="*/ 150 w 161"/>
                  <a:gd name="T1" fmla="*/ 100 h 181"/>
                  <a:gd name="T2" fmla="*/ 161 w 161"/>
                  <a:gd name="T3" fmla="*/ 0 h 181"/>
                  <a:gd name="T4" fmla="*/ 127 w 161"/>
                  <a:gd name="T5" fmla="*/ 8 h 181"/>
                  <a:gd name="T6" fmla="*/ 123 w 161"/>
                  <a:gd name="T7" fmla="*/ 44 h 181"/>
                  <a:gd name="T8" fmla="*/ 23 w 161"/>
                  <a:gd name="T9" fmla="*/ 71 h 181"/>
                  <a:gd name="T10" fmla="*/ 0 w 161"/>
                  <a:gd name="T11" fmla="*/ 171 h 181"/>
                  <a:gd name="T12" fmla="*/ 54 w 161"/>
                  <a:gd name="T13" fmla="*/ 181 h 181"/>
                  <a:gd name="T14" fmla="*/ 77 w 161"/>
                  <a:gd name="T15" fmla="*/ 136 h 181"/>
                  <a:gd name="T16" fmla="*/ 150 w 161"/>
                  <a:gd name="T17" fmla="*/ 100 h 1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
                  <a:gd name="T28" fmla="*/ 0 h 181"/>
                  <a:gd name="T29" fmla="*/ 161 w 161"/>
                  <a:gd name="T30" fmla="*/ 181 h 1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 h="181">
                    <a:moveTo>
                      <a:pt x="150" y="100"/>
                    </a:moveTo>
                    <a:lnTo>
                      <a:pt x="161" y="0"/>
                    </a:lnTo>
                    <a:lnTo>
                      <a:pt x="127" y="8"/>
                    </a:lnTo>
                    <a:lnTo>
                      <a:pt x="123" y="44"/>
                    </a:lnTo>
                    <a:lnTo>
                      <a:pt x="23" y="71"/>
                    </a:lnTo>
                    <a:lnTo>
                      <a:pt x="0" y="171"/>
                    </a:lnTo>
                    <a:lnTo>
                      <a:pt x="54" y="181"/>
                    </a:lnTo>
                    <a:lnTo>
                      <a:pt x="77" y="136"/>
                    </a:lnTo>
                    <a:lnTo>
                      <a:pt x="150" y="100"/>
                    </a:lnTo>
                    <a:close/>
                  </a:path>
                </a:pathLst>
              </a:custGeom>
              <a:solidFill>
                <a:srgbClr val="99CC00"/>
              </a:solidFill>
              <a:ln w="26988">
                <a:solidFill>
                  <a:schemeClr val="accent2"/>
                </a:solidFill>
                <a:round/>
                <a:headEnd/>
                <a:tailEnd/>
              </a:ln>
            </p:spPr>
            <p:txBody>
              <a:bodyPr/>
              <a:lstStyle/>
              <a:p>
                <a:endParaRPr lang="en-US"/>
              </a:p>
            </p:txBody>
          </p:sp>
          <p:sp>
            <p:nvSpPr>
              <p:cNvPr id="19501" name="Freeform 41"/>
              <p:cNvSpPr>
                <a:spLocks/>
              </p:cNvSpPr>
              <p:nvPr/>
            </p:nvSpPr>
            <p:spPr bwMode="auto">
              <a:xfrm>
                <a:off x="3807" y="3854"/>
                <a:ext cx="100" cy="83"/>
              </a:xfrm>
              <a:custGeom>
                <a:avLst/>
                <a:gdLst>
                  <a:gd name="T0" fmla="*/ 100 w 100"/>
                  <a:gd name="T1" fmla="*/ 33 h 83"/>
                  <a:gd name="T2" fmla="*/ 36 w 100"/>
                  <a:gd name="T3" fmla="*/ 0 h 83"/>
                  <a:gd name="T4" fmla="*/ 0 w 100"/>
                  <a:gd name="T5" fmla="*/ 29 h 83"/>
                  <a:gd name="T6" fmla="*/ 29 w 100"/>
                  <a:gd name="T7" fmla="*/ 83 h 83"/>
                  <a:gd name="T8" fmla="*/ 81 w 100"/>
                  <a:gd name="T9" fmla="*/ 83 h 83"/>
                  <a:gd name="T10" fmla="*/ 100 w 100"/>
                  <a:gd name="T11" fmla="*/ 33 h 83"/>
                  <a:gd name="T12" fmla="*/ 0 60000 65536"/>
                  <a:gd name="T13" fmla="*/ 0 60000 65536"/>
                  <a:gd name="T14" fmla="*/ 0 60000 65536"/>
                  <a:gd name="T15" fmla="*/ 0 60000 65536"/>
                  <a:gd name="T16" fmla="*/ 0 60000 65536"/>
                  <a:gd name="T17" fmla="*/ 0 60000 65536"/>
                  <a:gd name="T18" fmla="*/ 0 w 100"/>
                  <a:gd name="T19" fmla="*/ 0 h 83"/>
                  <a:gd name="T20" fmla="*/ 100 w 100"/>
                  <a:gd name="T21" fmla="*/ 83 h 83"/>
                </a:gdLst>
                <a:ahLst/>
                <a:cxnLst>
                  <a:cxn ang="T12">
                    <a:pos x="T0" y="T1"/>
                  </a:cxn>
                  <a:cxn ang="T13">
                    <a:pos x="T2" y="T3"/>
                  </a:cxn>
                  <a:cxn ang="T14">
                    <a:pos x="T4" y="T5"/>
                  </a:cxn>
                  <a:cxn ang="T15">
                    <a:pos x="T6" y="T7"/>
                  </a:cxn>
                  <a:cxn ang="T16">
                    <a:pos x="T8" y="T9"/>
                  </a:cxn>
                  <a:cxn ang="T17">
                    <a:pos x="T10" y="T11"/>
                  </a:cxn>
                </a:cxnLst>
                <a:rect l="T18" t="T19" r="T20" b="T21"/>
                <a:pathLst>
                  <a:path w="100" h="83">
                    <a:moveTo>
                      <a:pt x="100" y="33"/>
                    </a:moveTo>
                    <a:lnTo>
                      <a:pt x="36" y="0"/>
                    </a:lnTo>
                    <a:lnTo>
                      <a:pt x="0" y="29"/>
                    </a:lnTo>
                    <a:lnTo>
                      <a:pt x="29" y="83"/>
                    </a:lnTo>
                    <a:lnTo>
                      <a:pt x="81" y="83"/>
                    </a:lnTo>
                    <a:lnTo>
                      <a:pt x="100" y="33"/>
                    </a:lnTo>
                    <a:close/>
                  </a:path>
                </a:pathLst>
              </a:custGeom>
              <a:solidFill>
                <a:srgbClr val="99CC00"/>
              </a:solidFill>
              <a:ln w="26988">
                <a:solidFill>
                  <a:schemeClr val="accent2"/>
                </a:solidFill>
                <a:round/>
                <a:headEnd/>
                <a:tailEnd/>
              </a:ln>
            </p:spPr>
            <p:txBody>
              <a:bodyPr/>
              <a:lstStyle/>
              <a:p>
                <a:endParaRPr lang="en-US"/>
              </a:p>
            </p:txBody>
          </p:sp>
          <p:sp>
            <p:nvSpPr>
              <p:cNvPr id="19502" name="Freeform 42"/>
              <p:cNvSpPr>
                <a:spLocks/>
              </p:cNvSpPr>
              <p:nvPr/>
            </p:nvSpPr>
            <p:spPr bwMode="auto">
              <a:xfrm>
                <a:off x="3470" y="4012"/>
                <a:ext cx="127" cy="92"/>
              </a:xfrm>
              <a:custGeom>
                <a:avLst/>
                <a:gdLst>
                  <a:gd name="T0" fmla="*/ 79 w 127"/>
                  <a:gd name="T1" fmla="*/ 92 h 92"/>
                  <a:gd name="T2" fmla="*/ 127 w 127"/>
                  <a:gd name="T3" fmla="*/ 7 h 92"/>
                  <a:gd name="T4" fmla="*/ 83 w 127"/>
                  <a:gd name="T5" fmla="*/ 0 h 92"/>
                  <a:gd name="T6" fmla="*/ 58 w 127"/>
                  <a:gd name="T7" fmla="*/ 28 h 92"/>
                  <a:gd name="T8" fmla="*/ 16 w 127"/>
                  <a:gd name="T9" fmla="*/ 28 h 92"/>
                  <a:gd name="T10" fmla="*/ 0 w 127"/>
                  <a:gd name="T11" fmla="*/ 55 h 92"/>
                  <a:gd name="T12" fmla="*/ 79 w 127"/>
                  <a:gd name="T13" fmla="*/ 92 h 92"/>
                  <a:gd name="T14" fmla="*/ 0 60000 65536"/>
                  <a:gd name="T15" fmla="*/ 0 60000 65536"/>
                  <a:gd name="T16" fmla="*/ 0 60000 65536"/>
                  <a:gd name="T17" fmla="*/ 0 60000 65536"/>
                  <a:gd name="T18" fmla="*/ 0 60000 65536"/>
                  <a:gd name="T19" fmla="*/ 0 60000 65536"/>
                  <a:gd name="T20" fmla="*/ 0 60000 65536"/>
                  <a:gd name="T21" fmla="*/ 0 w 127"/>
                  <a:gd name="T22" fmla="*/ 0 h 92"/>
                  <a:gd name="T23" fmla="*/ 127 w 127"/>
                  <a:gd name="T24" fmla="*/ 92 h 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92">
                    <a:moveTo>
                      <a:pt x="79" y="92"/>
                    </a:moveTo>
                    <a:lnTo>
                      <a:pt x="127" y="7"/>
                    </a:lnTo>
                    <a:lnTo>
                      <a:pt x="83" y="0"/>
                    </a:lnTo>
                    <a:lnTo>
                      <a:pt x="58" y="28"/>
                    </a:lnTo>
                    <a:lnTo>
                      <a:pt x="16" y="28"/>
                    </a:lnTo>
                    <a:lnTo>
                      <a:pt x="0" y="55"/>
                    </a:lnTo>
                    <a:lnTo>
                      <a:pt x="79" y="92"/>
                    </a:lnTo>
                    <a:close/>
                  </a:path>
                </a:pathLst>
              </a:custGeom>
              <a:solidFill>
                <a:srgbClr val="99CC00"/>
              </a:solidFill>
              <a:ln w="26988">
                <a:solidFill>
                  <a:schemeClr val="accent2"/>
                </a:solidFill>
                <a:round/>
                <a:headEnd/>
                <a:tailEnd/>
              </a:ln>
            </p:spPr>
            <p:txBody>
              <a:bodyPr/>
              <a:lstStyle/>
              <a:p>
                <a:endParaRPr lang="en-US"/>
              </a:p>
            </p:txBody>
          </p:sp>
          <p:sp>
            <p:nvSpPr>
              <p:cNvPr id="19503" name="Freeform 43"/>
              <p:cNvSpPr>
                <a:spLocks/>
              </p:cNvSpPr>
              <p:nvPr/>
            </p:nvSpPr>
            <p:spPr bwMode="auto">
              <a:xfrm>
                <a:off x="4416" y="3873"/>
                <a:ext cx="179" cy="189"/>
              </a:xfrm>
              <a:custGeom>
                <a:avLst/>
                <a:gdLst>
                  <a:gd name="T0" fmla="*/ 179 w 179"/>
                  <a:gd name="T1" fmla="*/ 156 h 189"/>
                  <a:gd name="T2" fmla="*/ 164 w 179"/>
                  <a:gd name="T3" fmla="*/ 23 h 189"/>
                  <a:gd name="T4" fmla="*/ 47 w 179"/>
                  <a:gd name="T5" fmla="*/ 0 h 189"/>
                  <a:gd name="T6" fmla="*/ 37 w 179"/>
                  <a:gd name="T7" fmla="*/ 56 h 189"/>
                  <a:gd name="T8" fmla="*/ 0 w 179"/>
                  <a:gd name="T9" fmla="*/ 71 h 189"/>
                  <a:gd name="T10" fmla="*/ 14 w 179"/>
                  <a:gd name="T11" fmla="*/ 162 h 189"/>
                  <a:gd name="T12" fmla="*/ 87 w 179"/>
                  <a:gd name="T13" fmla="*/ 189 h 189"/>
                  <a:gd name="T14" fmla="*/ 179 w 179"/>
                  <a:gd name="T15" fmla="*/ 156 h 189"/>
                  <a:gd name="T16" fmla="*/ 0 60000 65536"/>
                  <a:gd name="T17" fmla="*/ 0 60000 65536"/>
                  <a:gd name="T18" fmla="*/ 0 60000 65536"/>
                  <a:gd name="T19" fmla="*/ 0 60000 65536"/>
                  <a:gd name="T20" fmla="*/ 0 60000 65536"/>
                  <a:gd name="T21" fmla="*/ 0 60000 65536"/>
                  <a:gd name="T22" fmla="*/ 0 60000 65536"/>
                  <a:gd name="T23" fmla="*/ 0 60000 65536"/>
                  <a:gd name="T24" fmla="*/ 0 w 179"/>
                  <a:gd name="T25" fmla="*/ 0 h 189"/>
                  <a:gd name="T26" fmla="*/ 179 w 179"/>
                  <a:gd name="T27" fmla="*/ 189 h 1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9" h="189">
                    <a:moveTo>
                      <a:pt x="179" y="156"/>
                    </a:moveTo>
                    <a:lnTo>
                      <a:pt x="164" y="23"/>
                    </a:lnTo>
                    <a:lnTo>
                      <a:pt x="47" y="0"/>
                    </a:lnTo>
                    <a:lnTo>
                      <a:pt x="37" y="56"/>
                    </a:lnTo>
                    <a:lnTo>
                      <a:pt x="0" y="71"/>
                    </a:lnTo>
                    <a:lnTo>
                      <a:pt x="14" y="162"/>
                    </a:lnTo>
                    <a:lnTo>
                      <a:pt x="87" y="189"/>
                    </a:lnTo>
                    <a:lnTo>
                      <a:pt x="179" y="156"/>
                    </a:lnTo>
                    <a:close/>
                  </a:path>
                </a:pathLst>
              </a:custGeom>
              <a:solidFill>
                <a:srgbClr val="99CC00"/>
              </a:solidFill>
              <a:ln w="26988">
                <a:solidFill>
                  <a:schemeClr val="accent2"/>
                </a:solidFill>
                <a:round/>
                <a:headEnd/>
                <a:tailEnd/>
              </a:ln>
            </p:spPr>
            <p:txBody>
              <a:bodyPr/>
              <a:lstStyle/>
              <a:p>
                <a:endParaRPr lang="en-US"/>
              </a:p>
            </p:txBody>
          </p:sp>
          <p:sp>
            <p:nvSpPr>
              <p:cNvPr id="19504" name="Freeform 44"/>
              <p:cNvSpPr>
                <a:spLocks/>
              </p:cNvSpPr>
              <p:nvPr/>
            </p:nvSpPr>
            <p:spPr bwMode="auto">
              <a:xfrm>
                <a:off x="3980" y="3708"/>
                <a:ext cx="275" cy="242"/>
              </a:xfrm>
              <a:custGeom>
                <a:avLst/>
                <a:gdLst>
                  <a:gd name="T0" fmla="*/ 148 w 275"/>
                  <a:gd name="T1" fmla="*/ 232 h 242"/>
                  <a:gd name="T2" fmla="*/ 198 w 275"/>
                  <a:gd name="T3" fmla="*/ 171 h 242"/>
                  <a:gd name="T4" fmla="*/ 225 w 275"/>
                  <a:gd name="T5" fmla="*/ 81 h 242"/>
                  <a:gd name="T6" fmla="*/ 275 w 275"/>
                  <a:gd name="T7" fmla="*/ 21 h 242"/>
                  <a:gd name="T8" fmla="*/ 229 w 275"/>
                  <a:gd name="T9" fmla="*/ 0 h 242"/>
                  <a:gd name="T10" fmla="*/ 169 w 275"/>
                  <a:gd name="T11" fmla="*/ 52 h 242"/>
                  <a:gd name="T12" fmla="*/ 0 w 275"/>
                  <a:gd name="T13" fmla="*/ 88 h 242"/>
                  <a:gd name="T14" fmla="*/ 81 w 275"/>
                  <a:gd name="T15" fmla="*/ 242 h 242"/>
                  <a:gd name="T16" fmla="*/ 148 w 275"/>
                  <a:gd name="T17" fmla="*/ 232 h 2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5"/>
                  <a:gd name="T28" fmla="*/ 0 h 242"/>
                  <a:gd name="T29" fmla="*/ 275 w 275"/>
                  <a:gd name="T30" fmla="*/ 242 h 2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5" h="242">
                    <a:moveTo>
                      <a:pt x="148" y="232"/>
                    </a:moveTo>
                    <a:lnTo>
                      <a:pt x="198" y="171"/>
                    </a:lnTo>
                    <a:lnTo>
                      <a:pt x="225" y="81"/>
                    </a:lnTo>
                    <a:lnTo>
                      <a:pt x="275" y="21"/>
                    </a:lnTo>
                    <a:lnTo>
                      <a:pt x="229" y="0"/>
                    </a:lnTo>
                    <a:lnTo>
                      <a:pt x="169" y="52"/>
                    </a:lnTo>
                    <a:lnTo>
                      <a:pt x="0" y="88"/>
                    </a:lnTo>
                    <a:lnTo>
                      <a:pt x="81" y="242"/>
                    </a:lnTo>
                    <a:lnTo>
                      <a:pt x="148" y="232"/>
                    </a:lnTo>
                    <a:close/>
                  </a:path>
                </a:pathLst>
              </a:custGeom>
              <a:solidFill>
                <a:srgbClr val="99CC00"/>
              </a:solidFill>
              <a:ln w="26988">
                <a:solidFill>
                  <a:schemeClr val="accent2"/>
                </a:solidFill>
                <a:round/>
                <a:headEnd/>
                <a:tailEnd/>
              </a:ln>
            </p:spPr>
            <p:txBody>
              <a:bodyPr/>
              <a:lstStyle/>
              <a:p>
                <a:endParaRPr lang="en-US"/>
              </a:p>
            </p:txBody>
          </p:sp>
          <p:sp>
            <p:nvSpPr>
              <p:cNvPr id="19505" name="Freeform 45"/>
              <p:cNvSpPr>
                <a:spLocks/>
              </p:cNvSpPr>
              <p:nvPr/>
            </p:nvSpPr>
            <p:spPr bwMode="auto">
              <a:xfrm>
                <a:off x="4941" y="3600"/>
                <a:ext cx="262" cy="325"/>
              </a:xfrm>
              <a:custGeom>
                <a:avLst/>
                <a:gdLst>
                  <a:gd name="T0" fmla="*/ 223 w 262"/>
                  <a:gd name="T1" fmla="*/ 248 h 325"/>
                  <a:gd name="T2" fmla="*/ 262 w 262"/>
                  <a:gd name="T3" fmla="*/ 104 h 325"/>
                  <a:gd name="T4" fmla="*/ 248 w 262"/>
                  <a:gd name="T5" fmla="*/ 0 h 325"/>
                  <a:gd name="T6" fmla="*/ 198 w 262"/>
                  <a:gd name="T7" fmla="*/ 4 h 325"/>
                  <a:gd name="T8" fmla="*/ 135 w 262"/>
                  <a:gd name="T9" fmla="*/ 135 h 325"/>
                  <a:gd name="T10" fmla="*/ 106 w 262"/>
                  <a:gd name="T11" fmla="*/ 242 h 325"/>
                  <a:gd name="T12" fmla="*/ 70 w 262"/>
                  <a:gd name="T13" fmla="*/ 285 h 325"/>
                  <a:gd name="T14" fmla="*/ 0 w 262"/>
                  <a:gd name="T15" fmla="*/ 310 h 325"/>
                  <a:gd name="T16" fmla="*/ 75 w 262"/>
                  <a:gd name="T17" fmla="*/ 325 h 325"/>
                  <a:gd name="T18" fmla="*/ 135 w 262"/>
                  <a:gd name="T19" fmla="*/ 254 h 325"/>
                  <a:gd name="T20" fmla="*/ 223 w 262"/>
                  <a:gd name="T21" fmla="*/ 248 h 3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2"/>
                  <a:gd name="T34" fmla="*/ 0 h 325"/>
                  <a:gd name="T35" fmla="*/ 262 w 262"/>
                  <a:gd name="T36" fmla="*/ 325 h 3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2" h="325">
                    <a:moveTo>
                      <a:pt x="223" y="248"/>
                    </a:moveTo>
                    <a:lnTo>
                      <a:pt x="262" y="104"/>
                    </a:lnTo>
                    <a:lnTo>
                      <a:pt x="248" y="0"/>
                    </a:lnTo>
                    <a:lnTo>
                      <a:pt x="198" y="4"/>
                    </a:lnTo>
                    <a:lnTo>
                      <a:pt x="135" y="135"/>
                    </a:lnTo>
                    <a:lnTo>
                      <a:pt x="106" y="242"/>
                    </a:lnTo>
                    <a:lnTo>
                      <a:pt x="70" y="285"/>
                    </a:lnTo>
                    <a:lnTo>
                      <a:pt x="0" y="310"/>
                    </a:lnTo>
                    <a:lnTo>
                      <a:pt x="75" y="325"/>
                    </a:lnTo>
                    <a:lnTo>
                      <a:pt x="135" y="254"/>
                    </a:lnTo>
                    <a:lnTo>
                      <a:pt x="223" y="248"/>
                    </a:lnTo>
                    <a:close/>
                  </a:path>
                </a:pathLst>
              </a:custGeom>
              <a:solidFill>
                <a:srgbClr val="99CC00"/>
              </a:solidFill>
              <a:ln w="26988">
                <a:solidFill>
                  <a:schemeClr val="accent2"/>
                </a:solidFill>
                <a:round/>
                <a:headEnd/>
                <a:tailEnd/>
              </a:ln>
            </p:spPr>
            <p:txBody>
              <a:bodyPr/>
              <a:lstStyle/>
              <a:p>
                <a:endParaRPr lang="en-US"/>
              </a:p>
            </p:txBody>
          </p:sp>
        </p:grpSp>
        <p:sp>
          <p:nvSpPr>
            <p:cNvPr id="19498" name="Rectangle 46"/>
            <p:cNvSpPr>
              <a:spLocks noChangeArrowheads="1"/>
            </p:cNvSpPr>
            <p:nvPr/>
          </p:nvSpPr>
          <p:spPr bwMode="auto">
            <a:xfrm>
              <a:off x="3324" y="2160"/>
              <a:ext cx="1176" cy="444"/>
            </a:xfrm>
            <a:prstGeom prst="rect">
              <a:avLst/>
            </a:prstGeom>
            <a:noFill/>
            <a:ln w="9525">
              <a:solidFill>
                <a:schemeClr val="accent2"/>
              </a:solidFill>
              <a:miter lim="800000"/>
              <a:headEnd/>
              <a:tailEnd/>
            </a:ln>
          </p:spPr>
          <p:txBody>
            <a:bodyPr wrap="none" anchor="ctr"/>
            <a:lstStyle/>
            <a:p>
              <a:endParaRPr lang="en-US"/>
            </a:p>
          </p:txBody>
        </p:sp>
      </p:grpSp>
      <p:sp>
        <p:nvSpPr>
          <p:cNvPr id="45106" name="Text Box 50"/>
          <p:cNvSpPr txBox="1">
            <a:spLocks noChangeArrowheads="1"/>
          </p:cNvSpPr>
          <p:nvPr/>
        </p:nvSpPr>
        <p:spPr bwMode="auto">
          <a:xfrm>
            <a:off x="1928813" y="4357688"/>
            <a:ext cx="5357812" cy="830262"/>
          </a:xfrm>
          <a:prstGeom prst="rect">
            <a:avLst/>
          </a:prstGeom>
          <a:noFill/>
          <a:ln w="9525">
            <a:solidFill>
              <a:schemeClr val="accent2"/>
            </a:solidFill>
            <a:miter lim="800000"/>
            <a:headEnd/>
            <a:tailEnd/>
          </a:ln>
          <a:effectLst/>
        </p:spPr>
        <p:txBody>
          <a:bodyPr>
            <a:spAutoFit/>
          </a:bodyPr>
          <a:lstStyle/>
          <a:p>
            <a:pPr eaLnBrk="0" hangingPunct="0">
              <a:tabLst>
                <a:tab pos="4572000" algn="l"/>
                <a:tab pos="4667250" algn="l"/>
              </a:tabLst>
              <a:defRPr/>
            </a:pPr>
            <a:r>
              <a:rPr lang="es-ES_tradnl" sz="1600" dirty="0">
                <a:effectLst>
                  <a:outerShdw blurRad="38100" dist="38100" dir="2700000" algn="tl">
                    <a:srgbClr val="C0C0C0"/>
                  </a:outerShdw>
                </a:effectLst>
                <a:latin typeface="Garamond" pitchFamily="18" charset="0"/>
              </a:rPr>
              <a:t>Comunidades Autónomas                                            17</a:t>
            </a:r>
            <a:endParaRPr lang="es-ES_tradnl" sz="1600" dirty="0">
              <a:effectLst>
                <a:outerShdw blurRad="38100" dist="38100" dir="2700000" algn="tl">
                  <a:srgbClr val="C0C0C0"/>
                </a:outerShdw>
              </a:effectLst>
              <a:latin typeface="Garamond" pitchFamily="18" charset="0"/>
            </a:endParaRPr>
          </a:p>
          <a:p>
            <a:pPr eaLnBrk="0" hangingPunct="0">
              <a:tabLst>
                <a:tab pos="4572000" algn="l"/>
                <a:tab pos="4667250" algn="l"/>
              </a:tabLst>
              <a:defRPr/>
            </a:pPr>
            <a:r>
              <a:rPr lang="es-ES_tradnl" sz="1600" dirty="0">
                <a:effectLst>
                  <a:outerShdw blurRad="38100" dist="38100" dir="2700000" algn="tl">
                    <a:srgbClr val="C0C0C0"/>
                  </a:outerShdw>
                </a:effectLst>
                <a:latin typeface="Garamond" pitchFamily="18" charset="0"/>
              </a:rPr>
              <a:t>Provincias                                                                    52</a:t>
            </a:r>
            <a:endParaRPr lang="es-ES_tradnl" sz="1600" dirty="0">
              <a:effectLst>
                <a:outerShdw blurRad="38100" dist="38100" dir="2700000" algn="tl">
                  <a:srgbClr val="C0C0C0"/>
                </a:outerShdw>
              </a:effectLst>
              <a:latin typeface="Garamond" pitchFamily="18" charset="0"/>
            </a:endParaRPr>
          </a:p>
          <a:p>
            <a:pPr eaLnBrk="0" hangingPunct="0">
              <a:tabLst>
                <a:tab pos="4572000" algn="l"/>
                <a:tab pos="4667250" algn="l"/>
              </a:tabLst>
              <a:defRPr/>
            </a:pPr>
            <a:r>
              <a:rPr lang="es-ES_tradnl" sz="1600" dirty="0">
                <a:effectLst>
                  <a:outerShdw blurRad="38100" dist="38100" dir="2700000" algn="tl">
                    <a:srgbClr val="C0C0C0"/>
                  </a:outerShdw>
                </a:effectLst>
                <a:latin typeface="Garamond" pitchFamily="18" charset="0"/>
              </a:rPr>
              <a:t>Municipios                                                                  8117</a:t>
            </a:r>
          </a:p>
        </p:txBody>
      </p:sp>
      <p:grpSp>
        <p:nvGrpSpPr>
          <p:cNvPr id="6" name="Group 82"/>
          <p:cNvGrpSpPr>
            <a:grpSpLocks/>
          </p:cNvGrpSpPr>
          <p:nvPr/>
        </p:nvGrpSpPr>
        <p:grpSpPr bwMode="auto">
          <a:xfrm>
            <a:off x="2143125" y="1071563"/>
            <a:ext cx="4010025" cy="3519487"/>
            <a:chOff x="1286" y="720"/>
            <a:chExt cx="2526" cy="2217"/>
          </a:xfrm>
        </p:grpSpPr>
        <p:grpSp>
          <p:nvGrpSpPr>
            <p:cNvPr id="19484" name="Group 79"/>
            <p:cNvGrpSpPr>
              <a:grpSpLocks/>
            </p:cNvGrpSpPr>
            <p:nvPr/>
          </p:nvGrpSpPr>
          <p:grpSpPr bwMode="auto">
            <a:xfrm>
              <a:off x="1680" y="720"/>
              <a:ext cx="2132" cy="1779"/>
              <a:chOff x="1680" y="720"/>
              <a:chExt cx="2132" cy="1779"/>
            </a:xfrm>
          </p:grpSpPr>
          <p:sp>
            <p:nvSpPr>
              <p:cNvPr id="19486" name="Text Box 68"/>
              <p:cNvSpPr txBox="1">
                <a:spLocks noChangeArrowheads="1"/>
              </p:cNvSpPr>
              <p:nvPr/>
            </p:nvSpPr>
            <p:spPr bwMode="auto">
              <a:xfrm>
                <a:off x="1680" y="864"/>
                <a:ext cx="192" cy="288"/>
              </a:xfrm>
              <a:prstGeom prst="rect">
                <a:avLst/>
              </a:prstGeom>
              <a:noFill/>
              <a:ln w="9525">
                <a:noFill/>
                <a:miter lim="800000"/>
                <a:headEnd/>
                <a:tailEnd/>
              </a:ln>
            </p:spPr>
            <p:txBody>
              <a:bodyPr>
                <a:spAutoFit/>
              </a:bodyPr>
              <a:lstStyle/>
              <a:p>
                <a:endParaRPr lang="en-US">
                  <a:solidFill>
                    <a:schemeClr val="bg1"/>
                  </a:solidFill>
                  <a:latin typeface="Garamond" pitchFamily="18" charset="0"/>
                </a:endParaRPr>
              </a:p>
            </p:txBody>
          </p:sp>
          <p:sp>
            <p:nvSpPr>
              <p:cNvPr id="19487" name="Text Box 69"/>
              <p:cNvSpPr txBox="1">
                <a:spLocks noChangeArrowheads="1"/>
              </p:cNvSpPr>
              <p:nvPr/>
            </p:nvSpPr>
            <p:spPr bwMode="auto">
              <a:xfrm>
                <a:off x="2064" y="720"/>
                <a:ext cx="116" cy="291"/>
              </a:xfrm>
              <a:prstGeom prst="rect">
                <a:avLst/>
              </a:prstGeom>
              <a:noFill/>
              <a:ln w="9525">
                <a:noFill/>
                <a:miter lim="800000"/>
                <a:headEnd/>
                <a:tailEnd/>
              </a:ln>
            </p:spPr>
            <p:txBody>
              <a:bodyPr wrap="none">
                <a:spAutoFit/>
              </a:bodyPr>
              <a:lstStyle/>
              <a:p>
                <a:endParaRPr lang="en-US">
                  <a:solidFill>
                    <a:schemeClr val="bg1"/>
                  </a:solidFill>
                  <a:latin typeface="Garamond" pitchFamily="18" charset="0"/>
                </a:endParaRPr>
              </a:p>
            </p:txBody>
          </p:sp>
          <p:sp>
            <p:nvSpPr>
              <p:cNvPr id="19488" name="Text Box 70"/>
              <p:cNvSpPr txBox="1">
                <a:spLocks noChangeArrowheads="1"/>
              </p:cNvSpPr>
              <p:nvPr/>
            </p:nvSpPr>
            <p:spPr bwMode="auto">
              <a:xfrm>
                <a:off x="2208" y="1056"/>
                <a:ext cx="116" cy="291"/>
              </a:xfrm>
              <a:prstGeom prst="rect">
                <a:avLst/>
              </a:prstGeom>
              <a:noFill/>
              <a:ln w="9525">
                <a:noFill/>
                <a:miter lim="800000"/>
                <a:headEnd/>
                <a:tailEnd/>
              </a:ln>
            </p:spPr>
            <p:txBody>
              <a:bodyPr wrap="none">
                <a:spAutoFit/>
              </a:bodyPr>
              <a:lstStyle/>
              <a:p>
                <a:endParaRPr lang="en-US">
                  <a:solidFill>
                    <a:schemeClr val="bg1"/>
                  </a:solidFill>
                </a:endParaRPr>
              </a:p>
            </p:txBody>
          </p:sp>
          <p:sp>
            <p:nvSpPr>
              <p:cNvPr id="19489" name="Text Box 71"/>
              <p:cNvSpPr txBox="1">
                <a:spLocks noChangeArrowheads="1"/>
              </p:cNvSpPr>
              <p:nvPr/>
            </p:nvSpPr>
            <p:spPr bwMode="auto">
              <a:xfrm>
                <a:off x="3024" y="1584"/>
                <a:ext cx="116" cy="291"/>
              </a:xfrm>
              <a:prstGeom prst="rect">
                <a:avLst/>
              </a:prstGeom>
              <a:noFill/>
              <a:ln w="9525">
                <a:noFill/>
                <a:miter lim="800000"/>
                <a:headEnd/>
                <a:tailEnd/>
              </a:ln>
            </p:spPr>
            <p:txBody>
              <a:bodyPr wrap="none">
                <a:spAutoFit/>
              </a:bodyPr>
              <a:lstStyle/>
              <a:p>
                <a:endParaRPr lang="en-US">
                  <a:solidFill>
                    <a:schemeClr val="bg1"/>
                  </a:solidFill>
                  <a:latin typeface="Garamond" pitchFamily="18" charset="0"/>
                </a:endParaRPr>
              </a:p>
            </p:txBody>
          </p:sp>
          <p:sp>
            <p:nvSpPr>
              <p:cNvPr id="19490" name="Text Box 72"/>
              <p:cNvSpPr txBox="1">
                <a:spLocks noChangeArrowheads="1"/>
              </p:cNvSpPr>
              <p:nvPr/>
            </p:nvSpPr>
            <p:spPr bwMode="auto">
              <a:xfrm>
                <a:off x="3024" y="1104"/>
                <a:ext cx="116" cy="291"/>
              </a:xfrm>
              <a:prstGeom prst="rect">
                <a:avLst/>
              </a:prstGeom>
              <a:noFill/>
              <a:ln w="9525">
                <a:noFill/>
                <a:miter lim="800000"/>
                <a:headEnd/>
                <a:tailEnd/>
              </a:ln>
            </p:spPr>
            <p:txBody>
              <a:bodyPr wrap="none">
                <a:spAutoFit/>
              </a:bodyPr>
              <a:lstStyle/>
              <a:p>
                <a:endParaRPr lang="en-US">
                  <a:solidFill>
                    <a:schemeClr val="bg1"/>
                  </a:solidFill>
                  <a:latin typeface="Garamond" pitchFamily="18" charset="0"/>
                </a:endParaRPr>
              </a:p>
            </p:txBody>
          </p:sp>
          <p:sp>
            <p:nvSpPr>
              <p:cNvPr id="19491" name="Text Box 73"/>
              <p:cNvSpPr txBox="1">
                <a:spLocks noChangeArrowheads="1"/>
              </p:cNvSpPr>
              <p:nvPr/>
            </p:nvSpPr>
            <p:spPr bwMode="auto">
              <a:xfrm>
                <a:off x="2640" y="816"/>
                <a:ext cx="116" cy="291"/>
              </a:xfrm>
              <a:prstGeom prst="rect">
                <a:avLst/>
              </a:prstGeom>
              <a:noFill/>
              <a:ln w="9525">
                <a:noFill/>
                <a:miter lim="800000"/>
                <a:headEnd/>
                <a:tailEnd/>
              </a:ln>
            </p:spPr>
            <p:txBody>
              <a:bodyPr wrap="none">
                <a:spAutoFit/>
              </a:bodyPr>
              <a:lstStyle/>
              <a:p>
                <a:endParaRPr lang="en-US">
                  <a:solidFill>
                    <a:schemeClr val="bg1"/>
                  </a:solidFill>
                  <a:latin typeface="Garamond" pitchFamily="18" charset="0"/>
                </a:endParaRPr>
              </a:p>
            </p:txBody>
          </p:sp>
          <p:sp>
            <p:nvSpPr>
              <p:cNvPr id="19492" name="Text Box 74"/>
              <p:cNvSpPr txBox="1">
                <a:spLocks noChangeArrowheads="1"/>
              </p:cNvSpPr>
              <p:nvPr/>
            </p:nvSpPr>
            <p:spPr bwMode="auto">
              <a:xfrm>
                <a:off x="2592" y="1536"/>
                <a:ext cx="116" cy="291"/>
              </a:xfrm>
              <a:prstGeom prst="rect">
                <a:avLst/>
              </a:prstGeom>
              <a:noFill/>
              <a:ln w="9525">
                <a:noFill/>
                <a:miter lim="800000"/>
                <a:headEnd/>
                <a:tailEnd/>
              </a:ln>
            </p:spPr>
            <p:txBody>
              <a:bodyPr wrap="none">
                <a:spAutoFit/>
              </a:bodyPr>
              <a:lstStyle/>
              <a:p>
                <a:endParaRPr lang="en-US">
                  <a:solidFill>
                    <a:schemeClr val="bg1"/>
                  </a:solidFill>
                  <a:latin typeface="Garamond" pitchFamily="18" charset="0"/>
                </a:endParaRPr>
              </a:p>
            </p:txBody>
          </p:sp>
          <p:sp>
            <p:nvSpPr>
              <p:cNvPr id="19493" name="Text Box 75"/>
              <p:cNvSpPr txBox="1">
                <a:spLocks noChangeArrowheads="1"/>
              </p:cNvSpPr>
              <p:nvPr/>
            </p:nvSpPr>
            <p:spPr bwMode="auto">
              <a:xfrm>
                <a:off x="3408" y="1056"/>
                <a:ext cx="116" cy="291"/>
              </a:xfrm>
              <a:prstGeom prst="rect">
                <a:avLst/>
              </a:prstGeom>
              <a:noFill/>
              <a:ln w="9525">
                <a:noFill/>
                <a:miter lim="800000"/>
                <a:headEnd/>
                <a:tailEnd/>
              </a:ln>
            </p:spPr>
            <p:txBody>
              <a:bodyPr wrap="none">
                <a:spAutoFit/>
              </a:bodyPr>
              <a:lstStyle/>
              <a:p>
                <a:endParaRPr lang="en-US">
                  <a:solidFill>
                    <a:schemeClr val="bg1"/>
                  </a:solidFill>
                  <a:latin typeface="Garamond" pitchFamily="18" charset="0"/>
                </a:endParaRPr>
              </a:p>
            </p:txBody>
          </p:sp>
          <p:sp>
            <p:nvSpPr>
              <p:cNvPr id="19494" name="Text Box 76"/>
              <p:cNvSpPr txBox="1">
                <a:spLocks noChangeArrowheads="1"/>
              </p:cNvSpPr>
              <p:nvPr/>
            </p:nvSpPr>
            <p:spPr bwMode="auto">
              <a:xfrm>
                <a:off x="1968" y="1584"/>
                <a:ext cx="116" cy="291"/>
              </a:xfrm>
              <a:prstGeom prst="rect">
                <a:avLst/>
              </a:prstGeom>
              <a:noFill/>
              <a:ln w="9525">
                <a:noFill/>
                <a:miter lim="800000"/>
                <a:headEnd/>
                <a:tailEnd/>
              </a:ln>
            </p:spPr>
            <p:txBody>
              <a:bodyPr wrap="none">
                <a:spAutoFit/>
              </a:bodyPr>
              <a:lstStyle/>
              <a:p>
                <a:endParaRPr lang="en-US">
                  <a:solidFill>
                    <a:schemeClr val="bg1"/>
                  </a:solidFill>
                  <a:latin typeface="Garamond" pitchFamily="18" charset="0"/>
                </a:endParaRPr>
              </a:p>
            </p:txBody>
          </p:sp>
          <p:sp>
            <p:nvSpPr>
              <p:cNvPr id="19495" name="Text Box 77"/>
              <p:cNvSpPr txBox="1">
                <a:spLocks noChangeArrowheads="1"/>
              </p:cNvSpPr>
              <p:nvPr/>
            </p:nvSpPr>
            <p:spPr bwMode="auto">
              <a:xfrm>
                <a:off x="2256" y="1920"/>
                <a:ext cx="116" cy="291"/>
              </a:xfrm>
              <a:prstGeom prst="rect">
                <a:avLst/>
              </a:prstGeom>
              <a:noFill/>
              <a:ln w="9525">
                <a:noFill/>
                <a:miter lim="800000"/>
                <a:headEnd/>
                <a:tailEnd/>
              </a:ln>
            </p:spPr>
            <p:txBody>
              <a:bodyPr wrap="none">
                <a:spAutoFit/>
              </a:bodyPr>
              <a:lstStyle/>
              <a:p>
                <a:endParaRPr lang="en-US">
                  <a:solidFill>
                    <a:schemeClr val="bg1"/>
                  </a:solidFill>
                  <a:latin typeface="Garamond" pitchFamily="18" charset="0"/>
                </a:endParaRPr>
              </a:p>
            </p:txBody>
          </p:sp>
          <p:sp>
            <p:nvSpPr>
              <p:cNvPr id="19496" name="Text Box 78"/>
              <p:cNvSpPr txBox="1">
                <a:spLocks noChangeArrowheads="1"/>
              </p:cNvSpPr>
              <p:nvPr/>
            </p:nvSpPr>
            <p:spPr bwMode="auto">
              <a:xfrm>
                <a:off x="3696" y="2208"/>
                <a:ext cx="116" cy="291"/>
              </a:xfrm>
              <a:prstGeom prst="rect">
                <a:avLst/>
              </a:prstGeom>
              <a:noFill/>
              <a:ln w="9525">
                <a:noFill/>
                <a:miter lim="800000"/>
                <a:headEnd/>
                <a:tailEnd/>
              </a:ln>
            </p:spPr>
            <p:txBody>
              <a:bodyPr wrap="none">
                <a:spAutoFit/>
              </a:bodyPr>
              <a:lstStyle/>
              <a:p>
                <a:endParaRPr lang="en-US">
                  <a:latin typeface="Garamond" pitchFamily="18" charset="0"/>
                </a:endParaRPr>
              </a:p>
            </p:txBody>
          </p:sp>
        </p:grpSp>
        <p:sp>
          <p:nvSpPr>
            <p:cNvPr id="19485" name="Text Box 80"/>
            <p:cNvSpPr txBox="1">
              <a:spLocks noChangeArrowheads="1"/>
            </p:cNvSpPr>
            <p:nvPr/>
          </p:nvSpPr>
          <p:spPr bwMode="auto">
            <a:xfrm>
              <a:off x="1286" y="2763"/>
              <a:ext cx="116" cy="174"/>
            </a:xfrm>
            <a:prstGeom prst="rect">
              <a:avLst/>
            </a:prstGeom>
            <a:noFill/>
            <a:ln w="9525">
              <a:noFill/>
              <a:miter lim="800000"/>
              <a:headEnd/>
              <a:tailEnd/>
            </a:ln>
          </p:spPr>
          <p:txBody>
            <a:bodyPr wrap="none">
              <a:spAutoFit/>
            </a:bodyPr>
            <a:lstStyle/>
            <a:p>
              <a:endParaRPr lang="en-US" sz="1200" i="1">
                <a:solidFill>
                  <a:srgbClr val="000099"/>
                </a:solidFill>
                <a:latin typeface="Garamond" pitchFamily="18" charset="0"/>
              </a:endParaRPr>
            </a:p>
          </p:txBody>
        </p:sp>
      </p:grpSp>
      <p:sp>
        <p:nvSpPr>
          <p:cNvPr id="57" name="Text Box 50"/>
          <p:cNvSpPr txBox="1">
            <a:spLocks noChangeArrowheads="1"/>
          </p:cNvSpPr>
          <p:nvPr/>
        </p:nvSpPr>
        <p:spPr bwMode="auto">
          <a:xfrm>
            <a:off x="785813" y="5214938"/>
            <a:ext cx="7358062" cy="1077912"/>
          </a:xfrm>
          <a:prstGeom prst="rect">
            <a:avLst/>
          </a:prstGeom>
          <a:noFill/>
          <a:ln w="9525">
            <a:solidFill>
              <a:schemeClr val="accent2"/>
            </a:solidFill>
            <a:miter lim="800000"/>
            <a:headEnd/>
            <a:tailEnd/>
          </a:ln>
          <a:effectLst/>
        </p:spPr>
        <p:txBody>
          <a:bodyPr>
            <a:spAutoFit/>
          </a:bodyPr>
          <a:lstStyle/>
          <a:p>
            <a:pPr algn="ctr" eaLnBrk="0" hangingPunct="0">
              <a:tabLst>
                <a:tab pos="4572000" algn="l"/>
                <a:tab pos="4667250" algn="l"/>
              </a:tabLst>
              <a:defRPr/>
            </a:pPr>
            <a:r>
              <a:rPr lang="es-ES_tradnl" sz="1600" b="1" dirty="0">
                <a:effectLst>
                  <a:outerShdw blurRad="38100" dist="38100" dir="2700000" algn="tl">
                    <a:srgbClr val="C0C0C0"/>
                  </a:outerShdw>
                </a:effectLst>
                <a:latin typeface="Garamond" pitchFamily="18" charset="0"/>
              </a:rPr>
              <a:t>CADA ÁMBITO TERRITORIAL TIENE COMPETENCIAS PROPIAS PARA LA GESTIÓN  DE DETERMINADOS TRIBUTOS Y, CONSIGUIENTEMENTE, PARA LA FORMACIÓN Y EL MANTENIMIENTO DE SU PROPIO CENSO , SIEMPRE EN RELACIÓN CON AQUELLOS</a:t>
            </a:r>
          </a:p>
        </p:txBody>
      </p:sp>
      <p:sp>
        <p:nvSpPr>
          <p:cNvPr id="58" name="Rectangle 3"/>
          <p:cNvSpPr>
            <a:spLocks noChangeArrowheads="1"/>
          </p:cNvSpPr>
          <p:nvPr/>
        </p:nvSpPr>
        <p:spPr bwMode="auto">
          <a:xfrm>
            <a:off x="533400" y="571480"/>
            <a:ext cx="8070850" cy="36933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Organización Territorial de España</a:t>
            </a:r>
            <a:endPar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Line 12"/>
          <p:cNvSpPr>
            <a:spLocks noChangeShapeType="1"/>
          </p:cNvSpPr>
          <p:nvPr/>
        </p:nvSpPr>
        <p:spPr bwMode="auto">
          <a:xfrm>
            <a:off x="3452813" y="4019550"/>
            <a:ext cx="0" cy="0"/>
          </a:xfrm>
          <a:prstGeom prst="line">
            <a:avLst/>
          </a:prstGeom>
          <a:noFill/>
          <a:ln w="106363">
            <a:solidFill>
              <a:schemeClr val="accent2"/>
            </a:solidFill>
            <a:round/>
            <a:headEnd/>
            <a:tailEnd/>
          </a:ln>
        </p:spPr>
        <p:txBody>
          <a:bodyPr/>
          <a:lstStyle/>
          <a:p>
            <a:endParaRPr lang="en-US"/>
          </a:p>
        </p:txBody>
      </p:sp>
      <p:sp>
        <p:nvSpPr>
          <p:cNvPr id="47106" name="Line 13"/>
          <p:cNvSpPr>
            <a:spLocks noChangeShapeType="1"/>
          </p:cNvSpPr>
          <p:nvPr/>
        </p:nvSpPr>
        <p:spPr bwMode="auto">
          <a:xfrm>
            <a:off x="4784725" y="4148138"/>
            <a:ext cx="1588" cy="0"/>
          </a:xfrm>
          <a:prstGeom prst="line">
            <a:avLst/>
          </a:prstGeom>
          <a:noFill/>
          <a:ln w="106363">
            <a:solidFill>
              <a:schemeClr val="accent2"/>
            </a:solidFill>
            <a:round/>
            <a:headEnd/>
            <a:tailEnd/>
          </a:ln>
        </p:spPr>
        <p:txBody>
          <a:bodyPr/>
          <a:lstStyle/>
          <a:p>
            <a:endParaRPr lang="en-US"/>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sp>
        <p:nvSpPr>
          <p:cNvPr id="47108" name="Oval 3"/>
          <p:cNvSpPr>
            <a:spLocks noChangeArrowheads="1"/>
          </p:cNvSpPr>
          <p:nvPr/>
        </p:nvSpPr>
        <p:spPr bwMode="auto">
          <a:xfrm>
            <a:off x="938213" y="1285875"/>
            <a:ext cx="4419600" cy="4357688"/>
          </a:xfrm>
          <a:prstGeom prst="ellipse">
            <a:avLst/>
          </a:prstGeom>
          <a:solidFill>
            <a:schemeClr val="hlink"/>
          </a:solidFill>
          <a:ln w="9525">
            <a:solidFill>
              <a:schemeClr val="tx1"/>
            </a:solidFill>
            <a:round/>
            <a:headEnd/>
            <a:tailEnd/>
          </a:ln>
        </p:spPr>
        <p:txBody>
          <a:bodyPr wrap="none" anchor="ctr"/>
          <a:lstStyle/>
          <a:p>
            <a:pPr algn="ctr"/>
            <a:endParaRPr lang="es-ES_tradnl">
              <a:latin typeface="Arial" charset="0"/>
              <a:cs typeface="Arial" charset="0"/>
            </a:endParaRPr>
          </a:p>
        </p:txBody>
      </p:sp>
      <p:sp>
        <p:nvSpPr>
          <p:cNvPr id="47109" name="Text Box 4"/>
          <p:cNvSpPr txBox="1">
            <a:spLocks noChangeArrowheads="1"/>
          </p:cNvSpPr>
          <p:nvPr/>
        </p:nvSpPr>
        <p:spPr bwMode="auto">
          <a:xfrm>
            <a:off x="1776413" y="1743075"/>
            <a:ext cx="2574925" cy="336550"/>
          </a:xfrm>
          <a:prstGeom prst="rect">
            <a:avLst/>
          </a:prstGeom>
          <a:noFill/>
          <a:ln w="9525">
            <a:noFill/>
            <a:miter lim="800000"/>
            <a:headEnd/>
            <a:tailEnd/>
          </a:ln>
        </p:spPr>
        <p:txBody>
          <a:bodyPr>
            <a:spAutoFit/>
          </a:bodyPr>
          <a:lstStyle/>
          <a:p>
            <a:r>
              <a:rPr lang="es-ES" sz="1600" b="1">
                <a:solidFill>
                  <a:srgbClr val="000099"/>
                </a:solidFill>
                <a:latin typeface="Arial" charset="0"/>
                <a:cs typeface="Arial" charset="0"/>
              </a:rPr>
              <a:t>CENSO DE OBLIGADOS</a:t>
            </a:r>
          </a:p>
        </p:txBody>
      </p:sp>
      <p:sp>
        <p:nvSpPr>
          <p:cNvPr id="47110" name="Oval 5"/>
          <p:cNvSpPr>
            <a:spLocks noChangeArrowheads="1"/>
          </p:cNvSpPr>
          <p:nvPr/>
        </p:nvSpPr>
        <p:spPr bwMode="auto">
          <a:xfrm>
            <a:off x="1700213" y="2357438"/>
            <a:ext cx="2895600" cy="2743200"/>
          </a:xfrm>
          <a:prstGeom prst="ellipse">
            <a:avLst/>
          </a:prstGeom>
          <a:solidFill>
            <a:srgbClr val="FFFF66"/>
          </a:solidFill>
          <a:ln w="9525">
            <a:solidFill>
              <a:schemeClr val="tx1"/>
            </a:solidFill>
            <a:round/>
            <a:headEnd/>
            <a:tailEnd/>
          </a:ln>
        </p:spPr>
        <p:txBody>
          <a:bodyPr wrap="none" anchor="ctr"/>
          <a:lstStyle/>
          <a:p>
            <a:pPr algn="ctr"/>
            <a:endParaRPr lang="es-ES_tradnl">
              <a:latin typeface="Arial" charset="0"/>
              <a:cs typeface="Arial" charset="0"/>
            </a:endParaRPr>
          </a:p>
        </p:txBody>
      </p:sp>
      <p:sp>
        <p:nvSpPr>
          <p:cNvPr id="47111" name="Text Box 6"/>
          <p:cNvSpPr txBox="1">
            <a:spLocks noChangeArrowheads="1"/>
          </p:cNvSpPr>
          <p:nvPr/>
        </p:nvSpPr>
        <p:spPr bwMode="auto">
          <a:xfrm>
            <a:off x="2233613" y="2744788"/>
            <a:ext cx="1905000" cy="954087"/>
          </a:xfrm>
          <a:prstGeom prst="rect">
            <a:avLst/>
          </a:prstGeom>
          <a:noFill/>
          <a:ln w="9525">
            <a:noFill/>
            <a:miter lim="800000"/>
            <a:headEnd/>
            <a:tailEnd/>
          </a:ln>
        </p:spPr>
        <p:txBody>
          <a:bodyPr>
            <a:spAutoFit/>
          </a:bodyPr>
          <a:lstStyle/>
          <a:p>
            <a:pPr algn="ctr"/>
            <a:r>
              <a:rPr lang="es-ES" sz="1400" b="1">
                <a:solidFill>
                  <a:srgbClr val="000099"/>
                </a:solidFill>
                <a:latin typeface="Arial" charset="0"/>
                <a:cs typeface="Arial" charset="0"/>
              </a:rPr>
              <a:t>CENSO DE EMPRESARIOS,</a:t>
            </a:r>
          </a:p>
          <a:p>
            <a:pPr algn="ctr"/>
            <a:r>
              <a:rPr lang="es-ES" sz="1400" b="1">
                <a:solidFill>
                  <a:srgbClr val="000099"/>
                </a:solidFill>
                <a:latin typeface="Arial" charset="0"/>
                <a:cs typeface="Arial" charset="0"/>
              </a:rPr>
              <a:t>PROFESIONALES </a:t>
            </a:r>
          </a:p>
          <a:p>
            <a:pPr algn="ctr"/>
            <a:r>
              <a:rPr lang="es-ES" sz="1400" b="1">
                <a:solidFill>
                  <a:srgbClr val="000099"/>
                </a:solidFill>
                <a:latin typeface="Arial" charset="0"/>
                <a:cs typeface="Arial" charset="0"/>
              </a:rPr>
              <a:t>Y RETENEDORES</a:t>
            </a:r>
          </a:p>
        </p:txBody>
      </p:sp>
      <p:sp>
        <p:nvSpPr>
          <p:cNvPr id="47112" name="Oval 7" descr="Vertical clara"/>
          <p:cNvSpPr>
            <a:spLocks noChangeArrowheads="1"/>
          </p:cNvSpPr>
          <p:nvPr/>
        </p:nvSpPr>
        <p:spPr bwMode="auto">
          <a:xfrm>
            <a:off x="2233613" y="3729038"/>
            <a:ext cx="1143000" cy="1066800"/>
          </a:xfrm>
          <a:prstGeom prst="ellipse">
            <a:avLst/>
          </a:prstGeom>
          <a:pattFill prst="ltVert">
            <a:fgClr>
              <a:schemeClr val="accent1"/>
            </a:fgClr>
            <a:bgClr>
              <a:schemeClr val="bg1"/>
            </a:bgClr>
          </a:pattFill>
          <a:ln w="9525">
            <a:solidFill>
              <a:schemeClr val="tx1"/>
            </a:solidFill>
            <a:round/>
            <a:headEnd/>
            <a:tailEnd/>
          </a:ln>
        </p:spPr>
        <p:txBody>
          <a:bodyPr wrap="none" anchor="ctr"/>
          <a:lstStyle/>
          <a:p>
            <a:pPr algn="ctr"/>
            <a:endParaRPr lang="es-ES_tradnl">
              <a:latin typeface="Arial" charset="0"/>
              <a:cs typeface="Arial" charset="0"/>
            </a:endParaRPr>
          </a:p>
        </p:txBody>
      </p:sp>
      <p:sp>
        <p:nvSpPr>
          <p:cNvPr id="47113" name="Text Box 8"/>
          <p:cNvSpPr txBox="1">
            <a:spLocks noChangeArrowheads="1"/>
          </p:cNvSpPr>
          <p:nvPr/>
        </p:nvSpPr>
        <p:spPr bwMode="auto">
          <a:xfrm>
            <a:off x="2462213" y="4119563"/>
            <a:ext cx="609600" cy="304800"/>
          </a:xfrm>
          <a:prstGeom prst="rect">
            <a:avLst/>
          </a:prstGeom>
          <a:noFill/>
          <a:ln w="9525">
            <a:noFill/>
            <a:miter lim="800000"/>
            <a:headEnd/>
            <a:tailEnd/>
          </a:ln>
        </p:spPr>
        <p:txBody>
          <a:bodyPr>
            <a:spAutoFit/>
          </a:bodyPr>
          <a:lstStyle/>
          <a:p>
            <a:r>
              <a:rPr lang="es-ES" sz="1400" b="1">
                <a:solidFill>
                  <a:srgbClr val="000099"/>
                </a:solidFill>
                <a:latin typeface="Arial" charset="0"/>
                <a:cs typeface="Arial" charset="0"/>
              </a:rPr>
              <a:t>ROI</a:t>
            </a:r>
          </a:p>
        </p:txBody>
      </p:sp>
      <p:sp>
        <p:nvSpPr>
          <p:cNvPr id="47114" name="Oval 9" descr="Horizontal clara"/>
          <p:cNvSpPr>
            <a:spLocks noChangeArrowheads="1"/>
          </p:cNvSpPr>
          <p:nvPr/>
        </p:nvSpPr>
        <p:spPr bwMode="auto">
          <a:xfrm>
            <a:off x="2995613" y="4081463"/>
            <a:ext cx="914400" cy="914400"/>
          </a:xfrm>
          <a:prstGeom prst="ellipse">
            <a:avLst/>
          </a:prstGeom>
          <a:pattFill prst="ltHorz">
            <a:fgClr>
              <a:schemeClr val="accent1"/>
            </a:fgClr>
            <a:bgClr>
              <a:schemeClr val="bg1"/>
            </a:bgClr>
          </a:pattFill>
          <a:ln w="9525">
            <a:solidFill>
              <a:schemeClr val="tx1"/>
            </a:solidFill>
            <a:round/>
            <a:headEnd/>
            <a:tailEnd/>
          </a:ln>
        </p:spPr>
        <p:txBody>
          <a:bodyPr wrap="none" anchor="ctr"/>
          <a:lstStyle/>
          <a:p>
            <a:pPr algn="ctr"/>
            <a:r>
              <a:rPr lang="es-ES" sz="1400" b="1">
                <a:solidFill>
                  <a:srgbClr val="000099"/>
                </a:solidFill>
                <a:latin typeface="Arial" charset="0"/>
                <a:cs typeface="Arial" charset="0"/>
              </a:rPr>
              <a:t>REOE</a:t>
            </a:r>
          </a:p>
        </p:txBody>
      </p:sp>
      <p:sp>
        <p:nvSpPr>
          <p:cNvPr id="67" name="Line 10"/>
          <p:cNvSpPr>
            <a:spLocks noChangeShapeType="1"/>
          </p:cNvSpPr>
          <p:nvPr/>
        </p:nvSpPr>
        <p:spPr bwMode="auto">
          <a:xfrm flipV="1">
            <a:off x="4357688" y="1557338"/>
            <a:ext cx="1214437" cy="300037"/>
          </a:xfrm>
          <a:prstGeom prst="line">
            <a:avLst/>
          </a:prstGeom>
          <a:noFill/>
          <a:ln w="9525">
            <a:solidFill>
              <a:srgbClr val="000099"/>
            </a:solidFill>
            <a:round/>
            <a:headEnd/>
            <a:tailEnd type="triangle" w="med" len="med"/>
          </a:ln>
        </p:spPr>
        <p:txBody>
          <a:bodyPr/>
          <a:lstStyle/>
          <a:p>
            <a:pPr>
              <a:defRPr/>
            </a:pPr>
            <a:endParaRPr lang="es-ES" dirty="0">
              <a:ln>
                <a:solidFill>
                  <a:srgbClr val="000099"/>
                </a:solidFill>
              </a:ln>
              <a:solidFill>
                <a:srgbClr val="000099"/>
              </a:solidFill>
              <a:latin typeface="Arial" pitchFamily="34" charset="0"/>
              <a:cs typeface="Arial" pitchFamily="34" charset="0"/>
            </a:endParaRPr>
          </a:p>
        </p:txBody>
      </p:sp>
      <p:sp>
        <p:nvSpPr>
          <p:cNvPr id="47116" name="Text Box 11"/>
          <p:cNvSpPr txBox="1">
            <a:spLocks noChangeArrowheads="1"/>
          </p:cNvSpPr>
          <p:nvPr/>
        </p:nvSpPr>
        <p:spPr bwMode="auto">
          <a:xfrm>
            <a:off x="6072188" y="2286000"/>
            <a:ext cx="2590800" cy="3862388"/>
          </a:xfrm>
          <a:prstGeom prst="rect">
            <a:avLst/>
          </a:prstGeom>
          <a:noFill/>
          <a:ln w="9525">
            <a:noFill/>
            <a:miter lim="800000"/>
            <a:headEnd/>
            <a:tailEnd/>
          </a:ln>
        </p:spPr>
        <p:txBody>
          <a:bodyPr>
            <a:spAutoFit/>
          </a:bodyPr>
          <a:lstStyle/>
          <a:p>
            <a:pPr>
              <a:spcBef>
                <a:spcPct val="50000"/>
              </a:spcBef>
            </a:pPr>
            <a:r>
              <a:rPr lang="es-ES" sz="1400" b="1">
                <a:solidFill>
                  <a:srgbClr val="000099"/>
                </a:solidFill>
                <a:latin typeface="Arial" charset="0"/>
                <a:cs typeface="Arial" charset="0"/>
              </a:rPr>
              <a:t>Empresarios, profesionales y retenedores en general</a:t>
            </a:r>
          </a:p>
          <a:p>
            <a:pPr>
              <a:spcBef>
                <a:spcPct val="50000"/>
              </a:spcBef>
            </a:pPr>
            <a:r>
              <a:rPr lang="es-ES" sz="1400" b="1">
                <a:solidFill>
                  <a:srgbClr val="000099"/>
                </a:solidFill>
                <a:latin typeface="Arial" charset="0"/>
                <a:cs typeface="Arial" charset="0"/>
              </a:rPr>
              <a:t>Otras personas jurídicas que realizan AIB’s sujetas al IVA</a:t>
            </a:r>
          </a:p>
          <a:p>
            <a:pPr>
              <a:spcBef>
                <a:spcPct val="50000"/>
              </a:spcBef>
            </a:pPr>
            <a:r>
              <a:rPr lang="es-ES" sz="1400" b="1">
                <a:solidFill>
                  <a:srgbClr val="000099"/>
                </a:solidFill>
                <a:latin typeface="Arial" charset="0"/>
                <a:cs typeface="Arial" charset="0"/>
              </a:rPr>
              <a:t>No residentes con establecimiento permanente</a:t>
            </a:r>
          </a:p>
          <a:p>
            <a:pPr>
              <a:spcBef>
                <a:spcPct val="50000"/>
              </a:spcBef>
            </a:pPr>
            <a:r>
              <a:rPr lang="es-ES" sz="1400" b="1">
                <a:solidFill>
                  <a:srgbClr val="000099"/>
                </a:solidFill>
                <a:latin typeface="Arial" charset="0"/>
                <a:cs typeface="Arial" charset="0"/>
              </a:rPr>
              <a:t>Entidades Atribución Rentas constituidas en el extranjero con presencia en territorio español</a:t>
            </a:r>
          </a:p>
          <a:p>
            <a:pPr>
              <a:spcBef>
                <a:spcPct val="50000"/>
              </a:spcBef>
            </a:pPr>
            <a:r>
              <a:rPr lang="es-ES" sz="1400" b="1">
                <a:solidFill>
                  <a:srgbClr val="000099"/>
                </a:solidFill>
                <a:latin typeface="Arial" charset="0"/>
                <a:cs typeface="Arial" charset="0"/>
              </a:rPr>
              <a:t>No establecidos, sujetos pasivos IVA</a:t>
            </a:r>
          </a:p>
          <a:p>
            <a:pPr>
              <a:spcBef>
                <a:spcPct val="50000"/>
              </a:spcBef>
            </a:pPr>
            <a:r>
              <a:rPr lang="es-ES" sz="1400" b="1">
                <a:solidFill>
                  <a:srgbClr val="000099"/>
                </a:solidFill>
                <a:latin typeface="Arial" charset="0"/>
                <a:cs typeface="Arial" charset="0"/>
              </a:rPr>
              <a:t>Socios, Herederos y partícipes en EAR</a:t>
            </a:r>
            <a:endParaRPr lang="es-ES_tradnl" sz="1200">
              <a:solidFill>
                <a:srgbClr val="000099"/>
              </a:solidFill>
              <a:latin typeface="Arial" charset="0"/>
              <a:cs typeface="Arial" charset="0"/>
            </a:endParaRPr>
          </a:p>
        </p:txBody>
      </p:sp>
      <p:sp>
        <p:nvSpPr>
          <p:cNvPr id="47117" name="AutoShape 12"/>
          <p:cNvSpPr>
            <a:spLocks/>
          </p:cNvSpPr>
          <p:nvPr/>
        </p:nvSpPr>
        <p:spPr bwMode="auto">
          <a:xfrm>
            <a:off x="5715000" y="2209800"/>
            <a:ext cx="304800" cy="3862388"/>
          </a:xfrm>
          <a:prstGeom prst="leftBrace">
            <a:avLst>
              <a:gd name="adj1" fmla="val 110410"/>
              <a:gd name="adj2" fmla="val 50000"/>
            </a:avLst>
          </a:prstGeom>
          <a:noFill/>
          <a:ln w="19050">
            <a:solidFill>
              <a:srgbClr val="000099"/>
            </a:solidFill>
            <a:round/>
            <a:headEnd/>
            <a:tailEnd/>
          </a:ln>
        </p:spPr>
        <p:txBody>
          <a:bodyPr wrap="none" anchor="ctr"/>
          <a:lstStyle/>
          <a:p>
            <a:endParaRPr lang="en-US">
              <a:solidFill>
                <a:srgbClr val="000099"/>
              </a:solidFill>
              <a:latin typeface="Arial" charset="0"/>
              <a:cs typeface="Arial" charset="0"/>
            </a:endParaRPr>
          </a:p>
        </p:txBody>
      </p:sp>
      <p:sp>
        <p:nvSpPr>
          <p:cNvPr id="47118" name="Line 13"/>
          <p:cNvSpPr>
            <a:spLocks noChangeShapeType="1"/>
          </p:cNvSpPr>
          <p:nvPr/>
        </p:nvSpPr>
        <p:spPr bwMode="auto">
          <a:xfrm>
            <a:off x="3886200" y="3709988"/>
            <a:ext cx="1828800" cy="214312"/>
          </a:xfrm>
          <a:prstGeom prst="line">
            <a:avLst/>
          </a:prstGeom>
          <a:noFill/>
          <a:ln w="9525">
            <a:solidFill>
              <a:srgbClr val="000099"/>
            </a:solidFill>
            <a:round/>
            <a:headEnd/>
            <a:tailEnd type="triangle" w="med" len="med"/>
          </a:ln>
        </p:spPr>
        <p:txBody>
          <a:bodyPr/>
          <a:lstStyle/>
          <a:p>
            <a:endParaRPr lang="en-US"/>
          </a:p>
        </p:txBody>
      </p:sp>
      <p:sp>
        <p:nvSpPr>
          <p:cNvPr id="47119" name="Text Box 15"/>
          <p:cNvSpPr txBox="1">
            <a:spLocks noChangeArrowheads="1"/>
          </p:cNvSpPr>
          <p:nvPr/>
        </p:nvSpPr>
        <p:spPr bwMode="auto">
          <a:xfrm>
            <a:off x="428625" y="4913313"/>
            <a:ext cx="1824038" cy="1016000"/>
          </a:xfrm>
          <a:prstGeom prst="rect">
            <a:avLst/>
          </a:prstGeom>
          <a:noFill/>
          <a:ln w="9525">
            <a:noFill/>
            <a:miter lim="800000"/>
            <a:headEnd/>
            <a:tailEnd/>
          </a:ln>
        </p:spPr>
        <p:txBody>
          <a:bodyPr>
            <a:spAutoFit/>
          </a:bodyPr>
          <a:lstStyle/>
          <a:p>
            <a:pPr algn="ctr"/>
            <a:r>
              <a:rPr lang="es-ES" sz="1200" b="1">
                <a:solidFill>
                  <a:srgbClr val="000099"/>
                </a:solidFill>
                <a:latin typeface="Arial" charset="0"/>
                <a:cs typeface="Arial" charset="0"/>
              </a:rPr>
              <a:t>Operadores económicos</a:t>
            </a:r>
          </a:p>
          <a:p>
            <a:pPr algn="ctr"/>
            <a:r>
              <a:rPr lang="es-ES" sz="1200" b="1">
                <a:solidFill>
                  <a:srgbClr val="000099"/>
                </a:solidFill>
                <a:latin typeface="Arial" charset="0"/>
                <a:cs typeface="Arial" charset="0"/>
              </a:rPr>
              <a:t>que realizan entregas y adquisiciones</a:t>
            </a:r>
          </a:p>
          <a:p>
            <a:pPr algn="ctr"/>
            <a:r>
              <a:rPr lang="es-ES" sz="1200" b="1">
                <a:solidFill>
                  <a:srgbClr val="000099"/>
                </a:solidFill>
                <a:latin typeface="Arial" charset="0"/>
                <a:cs typeface="Arial" charset="0"/>
              </a:rPr>
              <a:t>intracomunitarias</a:t>
            </a:r>
          </a:p>
        </p:txBody>
      </p:sp>
      <p:sp>
        <p:nvSpPr>
          <p:cNvPr id="47120" name="Line 16"/>
          <p:cNvSpPr>
            <a:spLocks noChangeShapeType="1"/>
          </p:cNvSpPr>
          <p:nvPr/>
        </p:nvSpPr>
        <p:spPr bwMode="auto">
          <a:xfrm>
            <a:off x="3605213" y="4643438"/>
            <a:ext cx="923925" cy="709612"/>
          </a:xfrm>
          <a:prstGeom prst="line">
            <a:avLst/>
          </a:prstGeom>
          <a:noFill/>
          <a:ln w="9525">
            <a:solidFill>
              <a:srgbClr val="000099"/>
            </a:solidFill>
            <a:round/>
            <a:headEnd/>
            <a:tailEnd type="triangle" w="med" len="med"/>
          </a:ln>
        </p:spPr>
        <p:txBody>
          <a:bodyPr/>
          <a:lstStyle/>
          <a:p>
            <a:endParaRPr lang="en-US"/>
          </a:p>
        </p:txBody>
      </p:sp>
      <p:sp>
        <p:nvSpPr>
          <p:cNvPr id="47121" name="Oval 17"/>
          <p:cNvSpPr>
            <a:spLocks noChangeArrowheads="1"/>
          </p:cNvSpPr>
          <p:nvPr/>
        </p:nvSpPr>
        <p:spPr bwMode="auto">
          <a:xfrm>
            <a:off x="3071813" y="3729038"/>
            <a:ext cx="609600" cy="609600"/>
          </a:xfrm>
          <a:prstGeom prst="ellipse">
            <a:avLst/>
          </a:prstGeom>
          <a:solidFill>
            <a:schemeClr val="accent1"/>
          </a:solidFill>
          <a:ln w="9525">
            <a:solidFill>
              <a:schemeClr val="tx1"/>
            </a:solidFill>
            <a:round/>
            <a:headEnd/>
            <a:tailEnd/>
          </a:ln>
        </p:spPr>
        <p:txBody>
          <a:bodyPr wrap="none" anchor="ctr"/>
          <a:lstStyle/>
          <a:p>
            <a:pPr algn="ctr"/>
            <a:r>
              <a:rPr lang="es-ES" sz="1400" b="1">
                <a:latin typeface="Arial" charset="0"/>
                <a:cs typeface="Arial" charset="0"/>
              </a:rPr>
              <a:t>GGEE</a:t>
            </a:r>
          </a:p>
        </p:txBody>
      </p:sp>
      <p:sp>
        <p:nvSpPr>
          <p:cNvPr id="74" name="Line 18"/>
          <p:cNvSpPr>
            <a:spLocks noChangeShapeType="1"/>
          </p:cNvSpPr>
          <p:nvPr/>
        </p:nvSpPr>
        <p:spPr bwMode="auto">
          <a:xfrm>
            <a:off x="3571875" y="4110038"/>
            <a:ext cx="1600200" cy="762000"/>
          </a:xfrm>
          <a:prstGeom prst="line">
            <a:avLst/>
          </a:prstGeom>
          <a:noFill/>
          <a:ln w="9525">
            <a:solidFill>
              <a:srgbClr val="000099"/>
            </a:solidFill>
            <a:round/>
            <a:headEnd/>
            <a:tailEnd type="triangle" w="med" len="med"/>
          </a:ln>
        </p:spPr>
        <p:txBody>
          <a:bodyPr/>
          <a:lstStyle/>
          <a:p>
            <a:pPr>
              <a:defRPr/>
            </a:pPr>
            <a:endParaRPr lang="es-ES" dirty="0">
              <a:ln>
                <a:solidFill>
                  <a:srgbClr val="000099"/>
                </a:solidFill>
              </a:ln>
              <a:solidFill>
                <a:srgbClr val="000000"/>
              </a:solidFill>
              <a:latin typeface="Arial" pitchFamily="34" charset="0"/>
              <a:cs typeface="Arial" pitchFamily="34" charset="0"/>
            </a:endParaRPr>
          </a:p>
        </p:txBody>
      </p:sp>
      <p:sp>
        <p:nvSpPr>
          <p:cNvPr id="47123" name="Text Box 19"/>
          <p:cNvSpPr txBox="1">
            <a:spLocks noChangeArrowheads="1"/>
          </p:cNvSpPr>
          <p:nvPr/>
        </p:nvSpPr>
        <p:spPr bwMode="auto">
          <a:xfrm>
            <a:off x="5000625" y="4800600"/>
            <a:ext cx="971550" cy="461963"/>
          </a:xfrm>
          <a:prstGeom prst="rect">
            <a:avLst/>
          </a:prstGeom>
          <a:noFill/>
          <a:ln w="9525">
            <a:noFill/>
            <a:miter lim="800000"/>
            <a:headEnd/>
            <a:tailEnd/>
          </a:ln>
        </p:spPr>
        <p:txBody>
          <a:bodyPr>
            <a:spAutoFit/>
          </a:bodyPr>
          <a:lstStyle/>
          <a:p>
            <a:pPr algn="ctr">
              <a:spcBef>
                <a:spcPct val="50000"/>
              </a:spcBef>
            </a:pPr>
            <a:r>
              <a:rPr lang="es-ES" sz="1200" b="1">
                <a:solidFill>
                  <a:srgbClr val="000099"/>
                </a:solidFill>
                <a:latin typeface="Arial" charset="0"/>
                <a:cs typeface="Arial" charset="0"/>
              </a:rPr>
              <a:t>Grandes Empresas</a:t>
            </a:r>
            <a:endParaRPr lang="es-ES" sz="1400" b="1">
              <a:solidFill>
                <a:srgbClr val="000099"/>
              </a:solidFill>
              <a:latin typeface="Arial" charset="0"/>
              <a:cs typeface="Arial" charset="0"/>
            </a:endParaRPr>
          </a:p>
        </p:txBody>
      </p:sp>
      <p:sp>
        <p:nvSpPr>
          <p:cNvPr id="47124" name="Text Box 20"/>
          <p:cNvSpPr txBox="1">
            <a:spLocks noChangeArrowheads="1"/>
          </p:cNvSpPr>
          <p:nvPr/>
        </p:nvSpPr>
        <p:spPr bwMode="auto">
          <a:xfrm rot="-756594">
            <a:off x="4113213" y="1436688"/>
            <a:ext cx="1752600" cy="304800"/>
          </a:xfrm>
          <a:prstGeom prst="rect">
            <a:avLst/>
          </a:prstGeom>
          <a:noFill/>
          <a:ln w="9525">
            <a:noFill/>
            <a:miter lim="800000"/>
            <a:headEnd/>
            <a:tailEnd/>
          </a:ln>
        </p:spPr>
        <p:txBody>
          <a:bodyPr>
            <a:spAutoFit/>
          </a:bodyPr>
          <a:lstStyle/>
          <a:p>
            <a:pPr>
              <a:spcBef>
                <a:spcPct val="50000"/>
              </a:spcBef>
            </a:pPr>
            <a:r>
              <a:rPr lang="es-ES" sz="1400" b="1">
                <a:solidFill>
                  <a:srgbClr val="000099"/>
                </a:solidFill>
                <a:latin typeface="Arial" charset="0"/>
                <a:cs typeface="Arial" charset="0"/>
              </a:rPr>
              <a:t>Sin restricciones</a:t>
            </a:r>
          </a:p>
        </p:txBody>
      </p:sp>
      <p:sp>
        <p:nvSpPr>
          <p:cNvPr id="47125" name="AutoShape 21"/>
          <p:cNvSpPr>
            <a:spLocks/>
          </p:cNvSpPr>
          <p:nvPr/>
        </p:nvSpPr>
        <p:spPr bwMode="auto">
          <a:xfrm>
            <a:off x="5715000" y="1066800"/>
            <a:ext cx="285750" cy="1004888"/>
          </a:xfrm>
          <a:prstGeom prst="leftBrace">
            <a:avLst>
              <a:gd name="adj1" fmla="val 38895"/>
              <a:gd name="adj2" fmla="val 50000"/>
            </a:avLst>
          </a:prstGeom>
          <a:noFill/>
          <a:ln w="19050">
            <a:solidFill>
              <a:srgbClr val="000099"/>
            </a:solidFill>
            <a:round/>
            <a:headEnd/>
            <a:tailEnd/>
          </a:ln>
        </p:spPr>
        <p:txBody>
          <a:bodyPr wrap="none" anchor="ctr"/>
          <a:lstStyle/>
          <a:p>
            <a:endParaRPr lang="en-US">
              <a:solidFill>
                <a:srgbClr val="000099"/>
              </a:solidFill>
              <a:latin typeface="Arial" charset="0"/>
              <a:cs typeface="Arial" charset="0"/>
            </a:endParaRPr>
          </a:p>
        </p:txBody>
      </p:sp>
      <p:sp>
        <p:nvSpPr>
          <p:cNvPr id="47126" name="Text Box 22"/>
          <p:cNvSpPr txBox="1">
            <a:spLocks noChangeArrowheads="1"/>
          </p:cNvSpPr>
          <p:nvPr/>
        </p:nvSpPr>
        <p:spPr bwMode="auto">
          <a:xfrm>
            <a:off x="3743325" y="5357813"/>
            <a:ext cx="2143125" cy="830262"/>
          </a:xfrm>
          <a:prstGeom prst="rect">
            <a:avLst/>
          </a:prstGeom>
          <a:noFill/>
          <a:ln w="9525">
            <a:noFill/>
            <a:miter lim="800000"/>
            <a:headEnd/>
            <a:tailEnd/>
          </a:ln>
        </p:spPr>
        <p:txBody>
          <a:bodyPr>
            <a:spAutoFit/>
          </a:bodyPr>
          <a:lstStyle/>
          <a:p>
            <a:pPr algn="ctr"/>
            <a:r>
              <a:rPr lang="es-ES" sz="1200" b="1">
                <a:solidFill>
                  <a:srgbClr val="000099"/>
                </a:solidFill>
                <a:latin typeface="Arial" charset="0"/>
                <a:cs typeface="Arial" charset="0"/>
              </a:rPr>
              <a:t>Empresarios y profesionales con derecho a devolución mensual IVA (artículo 30 RIVA)</a:t>
            </a:r>
          </a:p>
        </p:txBody>
      </p:sp>
      <p:sp>
        <p:nvSpPr>
          <p:cNvPr id="47127" name="Rectangle 24"/>
          <p:cNvSpPr>
            <a:spLocks noChangeArrowheads="1"/>
          </p:cNvSpPr>
          <p:nvPr/>
        </p:nvSpPr>
        <p:spPr bwMode="auto">
          <a:xfrm>
            <a:off x="5969000" y="1128713"/>
            <a:ext cx="2635250" cy="954087"/>
          </a:xfrm>
          <a:prstGeom prst="rect">
            <a:avLst/>
          </a:prstGeom>
          <a:noFill/>
          <a:ln w="9525">
            <a:noFill/>
            <a:miter lim="800000"/>
            <a:headEnd/>
            <a:tailEnd/>
          </a:ln>
        </p:spPr>
        <p:txBody>
          <a:bodyPr>
            <a:spAutoFit/>
          </a:bodyPr>
          <a:lstStyle/>
          <a:p>
            <a:r>
              <a:rPr lang="es-ES" sz="1400" b="1">
                <a:solidFill>
                  <a:srgbClr val="000099"/>
                </a:solidFill>
                <a:latin typeface="Arial" charset="0"/>
                <a:cs typeface="Arial" charset="0"/>
              </a:rPr>
              <a:t>Personas y entidades con NIF, físicas o jurídicas, nacionales o extranjeras, residentes o no residentes</a:t>
            </a:r>
          </a:p>
        </p:txBody>
      </p:sp>
      <p:sp>
        <p:nvSpPr>
          <p:cNvPr id="47128" name="Oval 26"/>
          <p:cNvSpPr>
            <a:spLocks noChangeArrowheads="1"/>
          </p:cNvSpPr>
          <p:nvPr/>
        </p:nvSpPr>
        <p:spPr bwMode="auto">
          <a:xfrm>
            <a:off x="2614613" y="4491038"/>
            <a:ext cx="609600" cy="609600"/>
          </a:xfrm>
          <a:prstGeom prst="ellipse">
            <a:avLst/>
          </a:prstGeom>
          <a:solidFill>
            <a:srgbClr val="00FF00"/>
          </a:solidFill>
          <a:ln w="9525">
            <a:solidFill>
              <a:schemeClr val="tx1"/>
            </a:solidFill>
            <a:round/>
            <a:headEnd/>
            <a:tailEnd/>
          </a:ln>
        </p:spPr>
        <p:txBody>
          <a:bodyPr wrap="none" anchor="ctr"/>
          <a:lstStyle/>
          <a:p>
            <a:pPr algn="ctr"/>
            <a:r>
              <a:rPr lang="es-ES" sz="1400" b="1">
                <a:solidFill>
                  <a:srgbClr val="000099"/>
                </a:solidFill>
                <a:latin typeface="Arial" charset="0"/>
                <a:cs typeface="Arial" charset="0"/>
              </a:rPr>
              <a:t>IIEE</a:t>
            </a:r>
          </a:p>
        </p:txBody>
      </p:sp>
      <p:sp>
        <p:nvSpPr>
          <p:cNvPr id="47129" name="Line 27"/>
          <p:cNvSpPr>
            <a:spLocks noChangeShapeType="1"/>
          </p:cNvSpPr>
          <p:nvPr/>
        </p:nvSpPr>
        <p:spPr bwMode="auto">
          <a:xfrm flipH="1">
            <a:off x="1428750" y="4352925"/>
            <a:ext cx="1100138" cy="647700"/>
          </a:xfrm>
          <a:prstGeom prst="line">
            <a:avLst/>
          </a:prstGeom>
          <a:noFill/>
          <a:ln w="9525">
            <a:solidFill>
              <a:srgbClr val="000099"/>
            </a:solidFill>
            <a:round/>
            <a:headEnd/>
            <a:tailEnd type="triangle" w="med" len="med"/>
          </a:ln>
        </p:spPr>
        <p:txBody>
          <a:bodyPr/>
          <a:lstStyle/>
          <a:p>
            <a:endParaRPr lang="en-US"/>
          </a:p>
        </p:txBody>
      </p:sp>
      <p:sp>
        <p:nvSpPr>
          <p:cNvPr id="47130" name="Text Box 29"/>
          <p:cNvSpPr txBox="1">
            <a:spLocks noChangeArrowheads="1"/>
          </p:cNvSpPr>
          <p:nvPr/>
        </p:nvSpPr>
        <p:spPr bwMode="auto">
          <a:xfrm>
            <a:off x="2073275" y="5699125"/>
            <a:ext cx="1570038" cy="461963"/>
          </a:xfrm>
          <a:prstGeom prst="rect">
            <a:avLst/>
          </a:prstGeom>
          <a:noFill/>
          <a:ln w="9525">
            <a:noFill/>
            <a:miter lim="800000"/>
            <a:headEnd/>
            <a:tailEnd/>
          </a:ln>
        </p:spPr>
        <p:txBody>
          <a:bodyPr wrap="none">
            <a:spAutoFit/>
          </a:bodyPr>
          <a:lstStyle/>
          <a:p>
            <a:pPr algn="ctr"/>
            <a:r>
              <a:rPr lang="es-ES" sz="1200" b="1">
                <a:solidFill>
                  <a:srgbClr val="000099"/>
                </a:solidFill>
                <a:latin typeface="Arial" charset="0"/>
                <a:cs typeface="Arial" charset="0"/>
              </a:rPr>
              <a:t>Registro territorial </a:t>
            </a:r>
          </a:p>
          <a:p>
            <a:pPr algn="ctr"/>
            <a:r>
              <a:rPr lang="es-ES" sz="1200" b="1">
                <a:solidFill>
                  <a:srgbClr val="000099"/>
                </a:solidFill>
                <a:latin typeface="Arial" charset="0"/>
                <a:cs typeface="Arial" charset="0"/>
              </a:rPr>
              <a:t>IIEE fabricación</a:t>
            </a:r>
          </a:p>
        </p:txBody>
      </p:sp>
      <p:sp>
        <p:nvSpPr>
          <p:cNvPr id="47131" name="Line 14"/>
          <p:cNvSpPr>
            <a:spLocks noChangeShapeType="1"/>
          </p:cNvSpPr>
          <p:nvPr/>
        </p:nvSpPr>
        <p:spPr bwMode="auto">
          <a:xfrm flipH="1">
            <a:off x="2786063" y="4924425"/>
            <a:ext cx="100012" cy="857250"/>
          </a:xfrm>
          <a:prstGeom prst="line">
            <a:avLst/>
          </a:prstGeom>
          <a:noFill/>
          <a:ln w="9525">
            <a:solidFill>
              <a:srgbClr val="000099"/>
            </a:solidFill>
            <a:round/>
            <a:headEnd/>
            <a:tailEnd type="triangle" w="med" len="med"/>
          </a:ln>
        </p:spPr>
        <p:txBody>
          <a:bodyPr/>
          <a:lstStyle/>
          <a:p>
            <a:endParaRPr lang="en-US"/>
          </a:p>
        </p:txBody>
      </p:sp>
      <p:sp>
        <p:nvSpPr>
          <p:cNvPr id="84" name="Rectangle 3"/>
          <p:cNvSpPr>
            <a:spLocks noChangeArrowheads="1"/>
          </p:cNvSpPr>
          <p:nvPr/>
        </p:nvSpPr>
        <p:spPr bwMode="auto">
          <a:xfrm>
            <a:off x="533400" y="571480"/>
            <a:ext cx="8070850" cy="36933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Formación de los Censos en el ámbito del Estado </a:t>
            </a:r>
            <a:r>
              <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(competencia AEAT)</a:t>
            </a:r>
            <a:endPar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Line 12"/>
          <p:cNvSpPr>
            <a:spLocks noChangeShapeType="1"/>
          </p:cNvSpPr>
          <p:nvPr/>
        </p:nvSpPr>
        <p:spPr bwMode="auto">
          <a:xfrm>
            <a:off x="3452813" y="4019550"/>
            <a:ext cx="0" cy="0"/>
          </a:xfrm>
          <a:prstGeom prst="line">
            <a:avLst/>
          </a:prstGeom>
          <a:noFill/>
          <a:ln w="106363">
            <a:solidFill>
              <a:schemeClr val="accent2"/>
            </a:solidFill>
            <a:round/>
            <a:headEnd/>
            <a:tailEnd/>
          </a:ln>
        </p:spPr>
        <p:txBody>
          <a:bodyPr/>
          <a:lstStyle/>
          <a:p>
            <a:endParaRPr lang="en-US"/>
          </a:p>
        </p:txBody>
      </p:sp>
      <p:sp>
        <p:nvSpPr>
          <p:cNvPr id="48130" name="Line 13"/>
          <p:cNvSpPr>
            <a:spLocks noChangeShapeType="1"/>
          </p:cNvSpPr>
          <p:nvPr/>
        </p:nvSpPr>
        <p:spPr bwMode="auto">
          <a:xfrm>
            <a:off x="4784725" y="4148138"/>
            <a:ext cx="1588" cy="0"/>
          </a:xfrm>
          <a:prstGeom prst="line">
            <a:avLst/>
          </a:prstGeom>
          <a:noFill/>
          <a:ln w="106363">
            <a:solidFill>
              <a:schemeClr val="accent2"/>
            </a:solidFill>
            <a:round/>
            <a:headEnd/>
            <a:tailEnd/>
          </a:ln>
        </p:spPr>
        <p:txBody>
          <a:bodyPr/>
          <a:lstStyle/>
          <a:p>
            <a:endParaRPr lang="en-US"/>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sp>
        <p:nvSpPr>
          <p:cNvPr id="5" name="Text Box 3"/>
          <p:cNvSpPr txBox="1">
            <a:spLocks noChangeArrowheads="1"/>
          </p:cNvSpPr>
          <p:nvPr/>
        </p:nvSpPr>
        <p:spPr bwMode="auto">
          <a:xfrm>
            <a:off x="571472" y="1214422"/>
            <a:ext cx="8104216" cy="4857784"/>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lgn="just">
              <a:lnSpc>
                <a:spcPct val="120000"/>
              </a:lnSpc>
              <a:defRPr/>
            </a:pPr>
            <a:endParaRPr lang="es-ES" sz="2000" spc="-10" dirty="0">
              <a:solidFill>
                <a:schemeClr val="tx1"/>
              </a:solidFill>
              <a:latin typeface="Arial" pitchFamily="34" charset="0"/>
              <a:cs typeface="Arial" pitchFamily="34" charset="0"/>
            </a:endParaRPr>
          </a:p>
          <a:p>
            <a:pPr algn="just">
              <a:lnSpc>
                <a:spcPct val="120000"/>
              </a:lnSpc>
              <a:buFontTx/>
              <a:buChar char="-"/>
              <a:defRPr/>
            </a:pPr>
            <a:r>
              <a:rPr lang="es-ES" sz="2000" dirty="0">
                <a:solidFill>
                  <a:schemeClr val="tx1"/>
                </a:solidFill>
                <a:latin typeface="Arial" pitchFamily="34" charset="0"/>
                <a:cs typeface="Arial" pitchFamily="34" charset="0"/>
              </a:rPr>
              <a:t> Su importancia es mas CUALITATIVA que CUANTITATIVA. Actualmente lo conforman 7.710.000 obligados.</a:t>
            </a:r>
          </a:p>
          <a:p>
            <a:pPr algn="just">
              <a:lnSpc>
                <a:spcPct val="120000"/>
              </a:lnSpc>
              <a:defRPr/>
            </a:pPr>
            <a:endParaRPr lang="es-ES" sz="2000" dirty="0">
              <a:solidFill>
                <a:schemeClr val="tx1"/>
              </a:solidFill>
              <a:latin typeface="Arial" pitchFamily="34" charset="0"/>
              <a:cs typeface="Arial" pitchFamily="34" charset="0"/>
            </a:endParaRPr>
          </a:p>
          <a:p>
            <a:pPr algn="just">
              <a:lnSpc>
                <a:spcPct val="120000"/>
              </a:lnSpc>
              <a:buFontTx/>
              <a:buChar char="-"/>
              <a:defRPr/>
            </a:pPr>
            <a:r>
              <a:rPr lang="es-ES" sz="2000" dirty="0">
                <a:solidFill>
                  <a:schemeClr val="tx1"/>
                </a:solidFill>
                <a:latin typeface="Arial" pitchFamily="34" charset="0"/>
                <a:cs typeface="Arial" pitchFamily="34" charset="0"/>
              </a:rPr>
              <a:t> Si en el Censo de Obligados tributarios están todos aquellos que tienen un Número de Identificación Fiscal, en el CEPR están todas las personas o entidades que desarrollen o vayan a desarrollar en territorio español determinadas actividades, básicamente:</a:t>
            </a:r>
          </a:p>
          <a:p>
            <a:pPr algn="just">
              <a:lnSpc>
                <a:spcPct val="120000"/>
              </a:lnSpc>
              <a:buFontTx/>
              <a:buChar char="-"/>
              <a:defRPr/>
            </a:pPr>
            <a:endParaRPr lang="es-ES" sz="2000" dirty="0">
              <a:solidFill>
                <a:schemeClr val="tx1"/>
              </a:solidFill>
              <a:latin typeface="Arial" pitchFamily="34" charset="0"/>
              <a:cs typeface="Arial" pitchFamily="34" charset="0"/>
            </a:endParaRPr>
          </a:p>
          <a:p>
            <a:pPr algn="just">
              <a:lnSpc>
                <a:spcPct val="120000"/>
              </a:lnSpc>
              <a:defRPr/>
            </a:pPr>
            <a:r>
              <a:rPr lang="es-ES" sz="2000" dirty="0">
                <a:solidFill>
                  <a:schemeClr val="tx1"/>
                </a:solidFill>
                <a:latin typeface="Arial" pitchFamily="34" charset="0"/>
                <a:cs typeface="Arial" pitchFamily="34" charset="0"/>
              </a:rPr>
              <a:t>	- Actividades empresariales o profesionales</a:t>
            </a:r>
          </a:p>
          <a:p>
            <a:pPr algn="just">
              <a:lnSpc>
                <a:spcPct val="120000"/>
              </a:lnSpc>
              <a:defRPr/>
            </a:pPr>
            <a:r>
              <a:rPr lang="es-ES" sz="2000" dirty="0">
                <a:solidFill>
                  <a:schemeClr val="tx1"/>
                </a:solidFill>
                <a:latin typeface="Arial" pitchFamily="34" charset="0"/>
                <a:cs typeface="Arial" pitchFamily="34" charset="0"/>
              </a:rPr>
              <a:t>	- Abono de rentas sujetas a retención o ingreso a cuenta</a:t>
            </a:r>
          </a:p>
        </p:txBody>
      </p:sp>
      <p:sp>
        <p:nvSpPr>
          <p:cNvPr id="6" name="Rectangle 2"/>
          <p:cNvSpPr>
            <a:spLocks noChangeArrowheads="1"/>
          </p:cNvSpPr>
          <p:nvPr/>
        </p:nvSpPr>
        <p:spPr bwMode="auto">
          <a:xfrm>
            <a:off x="642910" y="571480"/>
            <a:ext cx="7896252" cy="36933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El Censo de Empresarios, Profesionales y Retenedores (CEPR)</a:t>
            </a:r>
            <a:endPar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Line 12"/>
          <p:cNvSpPr>
            <a:spLocks noChangeShapeType="1"/>
          </p:cNvSpPr>
          <p:nvPr/>
        </p:nvSpPr>
        <p:spPr bwMode="auto">
          <a:xfrm>
            <a:off x="3452813" y="4019550"/>
            <a:ext cx="0" cy="0"/>
          </a:xfrm>
          <a:prstGeom prst="line">
            <a:avLst/>
          </a:prstGeom>
          <a:noFill/>
          <a:ln w="106363">
            <a:solidFill>
              <a:schemeClr val="accent2"/>
            </a:solidFill>
            <a:round/>
            <a:headEnd/>
            <a:tailEnd/>
          </a:ln>
        </p:spPr>
        <p:txBody>
          <a:bodyPr/>
          <a:lstStyle/>
          <a:p>
            <a:endParaRPr lang="en-US"/>
          </a:p>
        </p:txBody>
      </p:sp>
      <p:sp>
        <p:nvSpPr>
          <p:cNvPr id="49154" name="Line 13"/>
          <p:cNvSpPr>
            <a:spLocks noChangeShapeType="1"/>
          </p:cNvSpPr>
          <p:nvPr/>
        </p:nvSpPr>
        <p:spPr bwMode="auto">
          <a:xfrm>
            <a:off x="4784725" y="4148138"/>
            <a:ext cx="1588" cy="0"/>
          </a:xfrm>
          <a:prstGeom prst="line">
            <a:avLst/>
          </a:prstGeom>
          <a:noFill/>
          <a:ln w="106363">
            <a:solidFill>
              <a:schemeClr val="accent2"/>
            </a:solidFill>
            <a:round/>
            <a:headEnd/>
            <a:tailEnd/>
          </a:ln>
        </p:spPr>
        <p:txBody>
          <a:bodyPr/>
          <a:lstStyle/>
          <a:p>
            <a:endParaRPr lang="en-US"/>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sp>
        <p:nvSpPr>
          <p:cNvPr id="5" name="Text Box 3"/>
          <p:cNvSpPr txBox="1">
            <a:spLocks noChangeArrowheads="1"/>
          </p:cNvSpPr>
          <p:nvPr/>
        </p:nvSpPr>
        <p:spPr bwMode="auto">
          <a:xfrm>
            <a:off x="571472" y="1214422"/>
            <a:ext cx="8104216" cy="500066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lgn="ctr">
              <a:lnSpc>
                <a:spcPct val="120000"/>
              </a:lnSpc>
              <a:defRPr/>
            </a:pPr>
            <a:r>
              <a:rPr lang="es-ES" sz="1800" b="1" dirty="0">
                <a:solidFill>
                  <a:schemeClr val="tx1"/>
                </a:solidFill>
                <a:latin typeface="Arial" pitchFamily="34" charset="0"/>
                <a:cs typeface="Arial" pitchFamily="34" charset="0"/>
              </a:rPr>
              <a:t>¿Qué información tiene que constar en el CEPR?</a:t>
            </a:r>
            <a:endParaRPr lang="es-ES" sz="1800" dirty="0">
              <a:solidFill>
                <a:schemeClr val="tx1"/>
              </a:solidFill>
              <a:latin typeface="Arial" pitchFamily="34" charset="0"/>
              <a:cs typeface="Arial" pitchFamily="34" charset="0"/>
            </a:endParaRPr>
          </a:p>
          <a:p>
            <a:pPr algn="just">
              <a:lnSpc>
                <a:spcPct val="120000"/>
              </a:lnSpc>
              <a:defRPr/>
            </a:pPr>
            <a:r>
              <a:rPr lang="es-ES" sz="1800" dirty="0">
                <a:solidFill>
                  <a:schemeClr val="tx1"/>
                </a:solidFill>
                <a:latin typeface="Arial" pitchFamily="34" charset="0"/>
                <a:cs typeface="Arial" pitchFamily="34" charset="0"/>
              </a:rPr>
              <a:t>Básicamente:</a:t>
            </a:r>
          </a:p>
          <a:p>
            <a:pPr algn="just">
              <a:lnSpc>
                <a:spcPct val="120000"/>
              </a:lnSpc>
              <a:defRPr/>
            </a:pPr>
            <a:endParaRPr lang="es-ES" sz="1800" dirty="0">
              <a:solidFill>
                <a:schemeClr val="tx1"/>
              </a:solidFill>
              <a:latin typeface="Arial" pitchFamily="34" charset="0"/>
              <a:cs typeface="Arial" pitchFamily="34" charset="0"/>
            </a:endParaRPr>
          </a:p>
          <a:p>
            <a:pPr marL="457200" indent="-457200" algn="just">
              <a:lnSpc>
                <a:spcPct val="120000"/>
              </a:lnSpc>
              <a:buFontTx/>
              <a:buAutoNum type="alphaLcParenR"/>
              <a:defRPr/>
            </a:pPr>
            <a:r>
              <a:rPr lang="es-ES" sz="1800" dirty="0">
                <a:solidFill>
                  <a:schemeClr val="tx1"/>
                </a:solidFill>
                <a:latin typeface="Arial" pitchFamily="34" charset="0"/>
                <a:cs typeface="Arial" pitchFamily="34" charset="0"/>
              </a:rPr>
              <a:t>El “perfil” fiscal de cada obligado. Es decir, los rasgos que caracterizan a cada obligado en relación con cada una de las figuras impositivas que gestiona la AEAT (IS, IRPF, IVA). Régimen general o regímenes especiales.</a:t>
            </a:r>
          </a:p>
          <a:p>
            <a:pPr marL="457200" indent="-457200" algn="just">
              <a:lnSpc>
                <a:spcPct val="120000"/>
              </a:lnSpc>
              <a:buFontTx/>
              <a:buAutoNum type="alphaLcParenR"/>
              <a:defRPr/>
            </a:pPr>
            <a:r>
              <a:rPr lang="es-ES" sz="1800" dirty="0">
                <a:solidFill>
                  <a:schemeClr val="tx1"/>
                </a:solidFill>
                <a:latin typeface="Arial" pitchFamily="34" charset="0"/>
                <a:cs typeface="Arial" pitchFamily="34" charset="0"/>
              </a:rPr>
              <a:t>La clasificación de las actividades económicas desarrolladas  y la inclusión o baja del obligado en los distintos registros tributarios. (ROI, REDEME, GGEE)</a:t>
            </a:r>
          </a:p>
          <a:p>
            <a:pPr marL="457200" indent="-457200" algn="just">
              <a:lnSpc>
                <a:spcPct val="120000"/>
              </a:lnSpc>
              <a:buFontTx/>
              <a:buAutoNum type="alphaLcParenR"/>
              <a:defRPr/>
            </a:pPr>
            <a:r>
              <a:rPr lang="es-ES" sz="1800" dirty="0">
                <a:solidFill>
                  <a:schemeClr val="tx1"/>
                </a:solidFill>
                <a:latin typeface="Arial" pitchFamily="34" charset="0"/>
                <a:cs typeface="Arial" pitchFamily="34" charset="0"/>
              </a:rPr>
              <a:t>Las declaraciones o autoliquidaciones que deba presentar periódicamente el obligado por razón de sus actividades empresariales o profesionales, o por satisfacer rentas sujetas a retención o ingreso a cuenta.</a:t>
            </a:r>
          </a:p>
          <a:p>
            <a:pPr marL="457200" indent="-457200" algn="just">
              <a:lnSpc>
                <a:spcPct val="120000"/>
              </a:lnSpc>
              <a:buFontTx/>
              <a:buAutoNum type="alphaLcParenR"/>
              <a:defRPr/>
            </a:pPr>
            <a:endParaRPr lang="es-ES" sz="2000" dirty="0">
              <a:solidFill>
                <a:schemeClr val="tx1"/>
              </a:solidFill>
              <a:latin typeface="Arial" pitchFamily="34" charset="0"/>
              <a:cs typeface="Arial" pitchFamily="34" charset="0"/>
            </a:endParaRPr>
          </a:p>
          <a:p>
            <a:pPr marL="457200" indent="-457200" algn="just">
              <a:lnSpc>
                <a:spcPct val="120000"/>
              </a:lnSpc>
              <a:buFontTx/>
              <a:buAutoNum type="alphaLcParenR"/>
              <a:defRPr/>
            </a:pPr>
            <a:endParaRPr lang="es-ES" sz="2000" dirty="0">
              <a:solidFill>
                <a:schemeClr val="tx1"/>
              </a:solidFill>
              <a:latin typeface="Arial" pitchFamily="34" charset="0"/>
              <a:cs typeface="Arial" pitchFamily="34" charset="0"/>
            </a:endParaRPr>
          </a:p>
        </p:txBody>
      </p:sp>
      <p:sp>
        <p:nvSpPr>
          <p:cNvPr id="6" name="Rectangle 2"/>
          <p:cNvSpPr>
            <a:spLocks noChangeArrowheads="1"/>
          </p:cNvSpPr>
          <p:nvPr/>
        </p:nvSpPr>
        <p:spPr bwMode="auto">
          <a:xfrm>
            <a:off x="642910" y="571480"/>
            <a:ext cx="7896252" cy="36933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El Censo de Empresarios, Profesionales y Retenedores (CEPR)</a:t>
            </a:r>
            <a:endPar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Line 12"/>
          <p:cNvSpPr>
            <a:spLocks noChangeShapeType="1"/>
          </p:cNvSpPr>
          <p:nvPr/>
        </p:nvSpPr>
        <p:spPr bwMode="auto">
          <a:xfrm>
            <a:off x="3452813" y="4019550"/>
            <a:ext cx="0" cy="0"/>
          </a:xfrm>
          <a:prstGeom prst="line">
            <a:avLst/>
          </a:prstGeom>
          <a:noFill/>
          <a:ln w="106363">
            <a:solidFill>
              <a:schemeClr val="accent2"/>
            </a:solidFill>
            <a:round/>
            <a:headEnd/>
            <a:tailEnd/>
          </a:ln>
        </p:spPr>
        <p:txBody>
          <a:bodyPr/>
          <a:lstStyle/>
          <a:p>
            <a:endParaRPr lang="en-US"/>
          </a:p>
        </p:txBody>
      </p:sp>
      <p:sp>
        <p:nvSpPr>
          <p:cNvPr id="50178" name="Line 13"/>
          <p:cNvSpPr>
            <a:spLocks noChangeShapeType="1"/>
          </p:cNvSpPr>
          <p:nvPr/>
        </p:nvSpPr>
        <p:spPr bwMode="auto">
          <a:xfrm>
            <a:off x="4784725" y="4148138"/>
            <a:ext cx="1588" cy="0"/>
          </a:xfrm>
          <a:prstGeom prst="line">
            <a:avLst/>
          </a:prstGeom>
          <a:noFill/>
          <a:ln w="106363">
            <a:solidFill>
              <a:schemeClr val="accent2"/>
            </a:solidFill>
            <a:round/>
            <a:headEnd/>
            <a:tailEnd/>
          </a:ln>
        </p:spPr>
        <p:txBody>
          <a:bodyPr/>
          <a:lstStyle/>
          <a:p>
            <a:endParaRPr lang="en-US"/>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sp>
        <p:nvSpPr>
          <p:cNvPr id="5" name="Text Box 3"/>
          <p:cNvSpPr txBox="1">
            <a:spLocks noChangeArrowheads="1"/>
          </p:cNvSpPr>
          <p:nvPr/>
        </p:nvSpPr>
        <p:spPr bwMode="auto">
          <a:xfrm>
            <a:off x="571472" y="1214422"/>
            <a:ext cx="8104216" cy="4857784"/>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lgn="ctr">
              <a:lnSpc>
                <a:spcPct val="120000"/>
              </a:lnSpc>
              <a:defRPr/>
            </a:pPr>
            <a:r>
              <a:rPr lang="es-ES" sz="1800" b="1" dirty="0">
                <a:solidFill>
                  <a:schemeClr val="tx1"/>
                </a:solidFill>
                <a:latin typeface="Arial" pitchFamily="34" charset="0"/>
                <a:cs typeface="Arial" pitchFamily="34" charset="0"/>
              </a:rPr>
              <a:t>¿Cuál es la vía de entrada de todos esos datos?  </a:t>
            </a:r>
          </a:p>
          <a:p>
            <a:pPr algn="ctr">
              <a:lnSpc>
                <a:spcPct val="120000"/>
              </a:lnSpc>
              <a:defRPr/>
            </a:pPr>
            <a:endParaRPr lang="es-ES" sz="1800" b="1" dirty="0">
              <a:solidFill>
                <a:schemeClr val="tx1"/>
              </a:solidFill>
              <a:latin typeface="Arial" pitchFamily="34" charset="0"/>
              <a:cs typeface="Arial" pitchFamily="34" charset="0"/>
            </a:endParaRPr>
          </a:p>
          <a:p>
            <a:pPr algn="just">
              <a:defRPr/>
            </a:pPr>
            <a:r>
              <a:rPr lang="es-ES" sz="1800" dirty="0">
                <a:solidFill>
                  <a:schemeClr val="tx1"/>
                </a:solidFill>
                <a:latin typeface="Arial" pitchFamily="34" charset="0"/>
                <a:ea typeface="Calibri" pitchFamily="34" charset="0"/>
                <a:cs typeface="Arial" pitchFamily="34" charset="0"/>
              </a:rPr>
              <a:t>Los modelos de declaración censal de alta, modificación y baja en el Censo de empresarios, profesionales y retenedores. Actualmente.</a:t>
            </a:r>
          </a:p>
          <a:p>
            <a:pPr algn="just">
              <a:defRPr/>
            </a:pPr>
            <a:endParaRPr lang="es-ES" sz="1800" dirty="0">
              <a:solidFill>
                <a:schemeClr val="tx1"/>
              </a:solidFill>
              <a:latin typeface="Arial" pitchFamily="34" charset="0"/>
              <a:ea typeface="Calibri" pitchFamily="34" charset="0"/>
              <a:cs typeface="Arial" pitchFamily="34" charset="0"/>
            </a:endParaRPr>
          </a:p>
          <a:p>
            <a:pPr marL="534988" indent="-357188" algn="just">
              <a:spcBef>
                <a:spcPts val="1200"/>
              </a:spcBef>
              <a:buFont typeface="Wingdings" pitchFamily="2" charset="2"/>
              <a:buChar char="ü"/>
              <a:defRPr/>
            </a:pPr>
            <a:r>
              <a:rPr lang="es-ES" sz="1800" dirty="0">
                <a:solidFill>
                  <a:schemeClr val="tx1"/>
                </a:solidFill>
                <a:latin typeface="Arial" pitchFamily="34" charset="0"/>
                <a:cs typeface="Arial" pitchFamily="34" charset="0"/>
              </a:rPr>
              <a:t>MODELO 036 declaración censal</a:t>
            </a:r>
          </a:p>
          <a:p>
            <a:pPr marL="534988" indent="-357188" algn="just">
              <a:spcBef>
                <a:spcPts val="1200"/>
              </a:spcBef>
              <a:buFont typeface="Wingdings" pitchFamily="2" charset="2"/>
              <a:buChar char="ü"/>
              <a:defRPr/>
            </a:pPr>
            <a:r>
              <a:rPr lang="es-ES" sz="1800" dirty="0">
                <a:solidFill>
                  <a:schemeClr val="tx1"/>
                </a:solidFill>
                <a:latin typeface="Arial" pitchFamily="34" charset="0"/>
                <a:cs typeface="Arial" pitchFamily="34" charset="0"/>
              </a:rPr>
              <a:t>MODELO 037 declaración censal simplificada</a:t>
            </a:r>
          </a:p>
          <a:p>
            <a:pPr marL="534988" indent="-357188" algn="just">
              <a:spcBef>
                <a:spcPts val="1200"/>
              </a:spcBef>
              <a:defRPr/>
            </a:pPr>
            <a:r>
              <a:rPr lang="es-ES" sz="1800" dirty="0">
                <a:solidFill>
                  <a:schemeClr val="tx1"/>
                </a:solidFill>
                <a:latin typeface="Arial" pitchFamily="34" charset="0"/>
                <a:cs typeface="Arial" pitchFamily="34" charset="0"/>
              </a:rPr>
              <a:t>	Extracto LGT: Las personas o entidades que desarrollen o vayan a desarrollar en territorio español actividades empresariales o profesionales o satisfagan rendimientos sujetos a retención deberán comunicar a la Administración tributaria a través de las correspondientes declaraciones censales su alta en el Censo de Empresarios, Profesionales y Retenedores, las modificaciones que se produzcan en su situación tributaria y la baja en dicho censo</a:t>
            </a:r>
          </a:p>
          <a:p>
            <a:pPr marL="534988" indent="-357188" algn="just">
              <a:spcBef>
                <a:spcPts val="1200"/>
              </a:spcBef>
              <a:defRPr/>
            </a:pPr>
            <a:endParaRPr lang="es-ES" sz="2000" dirty="0">
              <a:ln w="12700">
                <a:solidFill>
                  <a:schemeClr val="tx2">
                    <a:satMod val="155000"/>
                  </a:schemeClr>
                </a:solidFill>
                <a:prstDash val="solid"/>
              </a:ln>
              <a:solidFill>
                <a:srgbClr val="000099"/>
              </a:solidFill>
              <a:latin typeface="Arial" pitchFamily="34" charset="0"/>
              <a:cs typeface="Arial" pitchFamily="34" charset="0"/>
            </a:endParaRPr>
          </a:p>
          <a:p>
            <a:pPr marL="534988" indent="-357188" algn="just">
              <a:spcBef>
                <a:spcPts val="1200"/>
              </a:spcBef>
              <a:defRPr/>
            </a:pPr>
            <a:endParaRPr lang="es-ES" sz="1600" dirty="0">
              <a:ln w="12700">
                <a:solidFill>
                  <a:schemeClr val="tx2">
                    <a:satMod val="155000"/>
                  </a:schemeClr>
                </a:solidFill>
                <a:prstDash val="solid"/>
              </a:ln>
              <a:solidFill>
                <a:srgbClr val="000099"/>
              </a:solidFill>
              <a:latin typeface="Arial" pitchFamily="34" charset="0"/>
              <a:cs typeface="Arial" pitchFamily="34" charset="0"/>
            </a:endParaRPr>
          </a:p>
          <a:p>
            <a:pPr algn="ctr">
              <a:lnSpc>
                <a:spcPct val="120000"/>
              </a:lnSpc>
              <a:defRPr/>
            </a:pPr>
            <a:endParaRPr lang="es-ES" sz="1600" b="1" dirty="0">
              <a:solidFill>
                <a:schemeClr val="tx1"/>
              </a:solidFill>
              <a:latin typeface="Arial" pitchFamily="34" charset="0"/>
              <a:cs typeface="Arial" pitchFamily="34" charset="0"/>
            </a:endParaRPr>
          </a:p>
          <a:p>
            <a:pPr algn="just">
              <a:lnSpc>
                <a:spcPct val="120000"/>
              </a:lnSpc>
              <a:defRPr/>
            </a:pPr>
            <a:endParaRPr lang="es-ES" sz="2000" dirty="0">
              <a:solidFill>
                <a:schemeClr val="tx1"/>
              </a:solidFill>
              <a:latin typeface="Arial" pitchFamily="34" charset="0"/>
              <a:cs typeface="Arial" pitchFamily="34" charset="0"/>
            </a:endParaRPr>
          </a:p>
          <a:p>
            <a:pPr algn="just">
              <a:lnSpc>
                <a:spcPct val="120000"/>
              </a:lnSpc>
              <a:defRPr/>
            </a:pPr>
            <a:endParaRPr lang="es-ES" sz="1600" dirty="0">
              <a:solidFill>
                <a:schemeClr val="tx1"/>
              </a:solidFill>
              <a:latin typeface="Arial" pitchFamily="34" charset="0"/>
              <a:cs typeface="Arial" pitchFamily="34" charset="0"/>
            </a:endParaRPr>
          </a:p>
        </p:txBody>
      </p:sp>
      <p:sp>
        <p:nvSpPr>
          <p:cNvPr id="6" name="Rectangle 2"/>
          <p:cNvSpPr>
            <a:spLocks noChangeArrowheads="1"/>
          </p:cNvSpPr>
          <p:nvPr/>
        </p:nvSpPr>
        <p:spPr bwMode="auto">
          <a:xfrm>
            <a:off x="642910" y="571480"/>
            <a:ext cx="7896252" cy="36933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El Censo de Empresarios, Profesionales y Retenedores (CEPR)</a:t>
            </a:r>
            <a:endPar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Line 12"/>
          <p:cNvSpPr>
            <a:spLocks noChangeShapeType="1"/>
          </p:cNvSpPr>
          <p:nvPr/>
        </p:nvSpPr>
        <p:spPr bwMode="auto">
          <a:xfrm>
            <a:off x="3452813" y="4019550"/>
            <a:ext cx="0" cy="0"/>
          </a:xfrm>
          <a:prstGeom prst="line">
            <a:avLst/>
          </a:prstGeom>
          <a:noFill/>
          <a:ln w="106363">
            <a:solidFill>
              <a:schemeClr val="accent2"/>
            </a:solidFill>
            <a:round/>
            <a:headEnd/>
            <a:tailEnd/>
          </a:ln>
        </p:spPr>
        <p:txBody>
          <a:bodyPr/>
          <a:lstStyle/>
          <a:p>
            <a:endParaRPr lang="en-US"/>
          </a:p>
        </p:txBody>
      </p:sp>
      <p:sp>
        <p:nvSpPr>
          <p:cNvPr id="51202" name="Line 13"/>
          <p:cNvSpPr>
            <a:spLocks noChangeShapeType="1"/>
          </p:cNvSpPr>
          <p:nvPr/>
        </p:nvSpPr>
        <p:spPr bwMode="auto">
          <a:xfrm>
            <a:off x="4784725" y="4148138"/>
            <a:ext cx="1588" cy="0"/>
          </a:xfrm>
          <a:prstGeom prst="line">
            <a:avLst/>
          </a:prstGeom>
          <a:noFill/>
          <a:ln w="106363">
            <a:solidFill>
              <a:schemeClr val="accent2"/>
            </a:solidFill>
            <a:round/>
            <a:headEnd/>
            <a:tailEnd/>
          </a:ln>
        </p:spPr>
        <p:txBody>
          <a:bodyPr/>
          <a:lstStyle/>
          <a:p>
            <a:endParaRPr lang="en-US"/>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pic>
        <p:nvPicPr>
          <p:cNvPr id="51204" name="Picture 2"/>
          <p:cNvPicPr>
            <a:picLocks noChangeAspect="1" noChangeArrowheads="1"/>
          </p:cNvPicPr>
          <p:nvPr/>
        </p:nvPicPr>
        <p:blipFill>
          <a:blip r:embed="rId2"/>
          <a:srcRect/>
          <a:stretch>
            <a:fillRect/>
          </a:stretch>
        </p:blipFill>
        <p:spPr bwMode="auto">
          <a:xfrm>
            <a:off x="857250" y="1214438"/>
            <a:ext cx="7429500" cy="4857750"/>
          </a:xfrm>
          <a:prstGeom prst="rect">
            <a:avLst/>
          </a:prstGeom>
          <a:noFill/>
          <a:ln w="9525">
            <a:solidFill>
              <a:srgbClr val="000099"/>
            </a:solidFill>
            <a:miter lim="800000"/>
            <a:headEnd/>
            <a:tailEnd/>
          </a:ln>
        </p:spPr>
      </p:pic>
      <p:sp>
        <p:nvSpPr>
          <p:cNvPr id="8" name="Rectangle 2"/>
          <p:cNvSpPr>
            <a:spLocks noChangeArrowheads="1"/>
          </p:cNvSpPr>
          <p:nvPr/>
        </p:nvSpPr>
        <p:spPr bwMode="auto">
          <a:xfrm>
            <a:off x="1000100" y="571480"/>
            <a:ext cx="7181872" cy="46166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Declaración censal: </a:t>
            </a:r>
            <a:r>
              <a:rPr lang="es-ES_tradnl"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Modelo 036</a:t>
            </a:r>
            <a:endParaRPr lang="es-ES_tradnl"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Line 12"/>
          <p:cNvSpPr>
            <a:spLocks noChangeShapeType="1"/>
          </p:cNvSpPr>
          <p:nvPr/>
        </p:nvSpPr>
        <p:spPr bwMode="auto">
          <a:xfrm>
            <a:off x="3452813" y="4019550"/>
            <a:ext cx="0" cy="0"/>
          </a:xfrm>
          <a:prstGeom prst="line">
            <a:avLst/>
          </a:prstGeom>
          <a:noFill/>
          <a:ln w="106363">
            <a:solidFill>
              <a:schemeClr val="accent2"/>
            </a:solidFill>
            <a:round/>
            <a:headEnd/>
            <a:tailEnd/>
          </a:ln>
        </p:spPr>
        <p:txBody>
          <a:bodyPr/>
          <a:lstStyle/>
          <a:p>
            <a:endParaRPr lang="en-US"/>
          </a:p>
        </p:txBody>
      </p:sp>
      <p:sp>
        <p:nvSpPr>
          <p:cNvPr id="52226" name="Line 13"/>
          <p:cNvSpPr>
            <a:spLocks noChangeShapeType="1"/>
          </p:cNvSpPr>
          <p:nvPr/>
        </p:nvSpPr>
        <p:spPr bwMode="auto">
          <a:xfrm>
            <a:off x="4784725" y="4148138"/>
            <a:ext cx="1588" cy="0"/>
          </a:xfrm>
          <a:prstGeom prst="line">
            <a:avLst/>
          </a:prstGeom>
          <a:noFill/>
          <a:ln w="106363">
            <a:solidFill>
              <a:schemeClr val="accent2"/>
            </a:solidFill>
            <a:round/>
            <a:headEnd/>
            <a:tailEnd/>
          </a:ln>
        </p:spPr>
        <p:txBody>
          <a:bodyPr/>
          <a:lstStyle/>
          <a:p>
            <a:endParaRPr lang="en-US"/>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sp>
        <p:nvSpPr>
          <p:cNvPr id="8" name="Rectangle 2"/>
          <p:cNvSpPr>
            <a:spLocks noChangeArrowheads="1"/>
          </p:cNvSpPr>
          <p:nvPr/>
        </p:nvSpPr>
        <p:spPr bwMode="auto">
          <a:xfrm>
            <a:off x="1000100" y="571480"/>
            <a:ext cx="7181872" cy="46166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Declaración censal: </a:t>
            </a:r>
            <a:r>
              <a:rPr lang="es-ES_tradnl"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Modelo 036</a:t>
            </a:r>
            <a:endParaRPr lang="es-ES_tradnl"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sp>
        <p:nvSpPr>
          <p:cNvPr id="9" name="Text Box 3"/>
          <p:cNvSpPr txBox="1">
            <a:spLocks noChangeArrowheads="1"/>
          </p:cNvSpPr>
          <p:nvPr/>
        </p:nvSpPr>
        <p:spPr bwMode="auto">
          <a:xfrm>
            <a:off x="571472" y="1214422"/>
            <a:ext cx="8104216" cy="4857784"/>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lgn="just">
              <a:lnSpc>
                <a:spcPct val="120000"/>
              </a:lnSpc>
              <a:defRPr/>
            </a:pPr>
            <a:r>
              <a:rPr lang="es-ES" sz="1800" dirty="0">
                <a:solidFill>
                  <a:schemeClr val="tx1"/>
                </a:solidFill>
                <a:latin typeface="Arial" pitchFamily="34" charset="0"/>
                <a:cs typeface="Arial" pitchFamily="34" charset="0"/>
              </a:rPr>
              <a:t>El sistema tributario español establece muy diferentes formas de tributación en atención a las diferentes características jurídicas, operativas o de otra índole de los obligados tributarios y este modelo de declaración censal ha de contemplarlas todas</a:t>
            </a:r>
          </a:p>
          <a:p>
            <a:pPr algn="just">
              <a:lnSpc>
                <a:spcPct val="120000"/>
              </a:lnSpc>
              <a:defRPr/>
            </a:pPr>
            <a:endParaRPr lang="es-ES" sz="1800" dirty="0">
              <a:solidFill>
                <a:schemeClr val="tx1"/>
              </a:solidFill>
              <a:latin typeface="Arial" pitchFamily="34" charset="0"/>
              <a:cs typeface="Arial" pitchFamily="34" charset="0"/>
            </a:endParaRPr>
          </a:p>
          <a:p>
            <a:pPr algn="just">
              <a:lnSpc>
                <a:spcPct val="120000"/>
              </a:lnSpc>
              <a:defRPr/>
            </a:pPr>
            <a:r>
              <a:rPr lang="es-ES" sz="1800" dirty="0">
                <a:solidFill>
                  <a:schemeClr val="tx1"/>
                </a:solidFill>
                <a:latin typeface="Arial" pitchFamily="34" charset="0"/>
                <a:cs typeface="Arial" pitchFamily="34" charset="0"/>
              </a:rPr>
              <a:t>Es por ello que es un modelo complejo, pues es reflejo de la propia complejidad de nuestro sistema tributario.</a:t>
            </a:r>
          </a:p>
          <a:p>
            <a:pPr algn="just">
              <a:lnSpc>
                <a:spcPct val="120000"/>
              </a:lnSpc>
              <a:defRPr/>
            </a:pPr>
            <a:endParaRPr lang="es-ES" sz="1800" dirty="0">
              <a:ln w="12700">
                <a:solidFill>
                  <a:schemeClr val="tx2">
                    <a:satMod val="155000"/>
                  </a:schemeClr>
                </a:solidFill>
                <a:prstDash val="solid"/>
              </a:ln>
              <a:solidFill>
                <a:schemeClr val="tx1"/>
              </a:solidFill>
              <a:latin typeface="Arial" pitchFamily="34" charset="0"/>
              <a:cs typeface="Arial" pitchFamily="34" charset="0"/>
            </a:endParaRPr>
          </a:p>
          <a:p>
            <a:pPr algn="just">
              <a:lnSpc>
                <a:spcPct val="120000"/>
              </a:lnSpc>
              <a:defRPr/>
            </a:pPr>
            <a:r>
              <a:rPr lang="es-ES" sz="1800" dirty="0">
                <a:solidFill>
                  <a:schemeClr val="tx1"/>
                </a:solidFill>
                <a:latin typeface="Arial" pitchFamily="34" charset="0"/>
                <a:cs typeface="Arial" pitchFamily="34" charset="0"/>
              </a:rPr>
              <a:t>No obstante existen mecanismos de ayuda para facilitar la ardua tarea de su confección:</a:t>
            </a:r>
          </a:p>
          <a:p>
            <a:pPr algn="just">
              <a:lnSpc>
                <a:spcPct val="120000"/>
              </a:lnSpc>
              <a:defRPr/>
            </a:pPr>
            <a:endParaRPr lang="es-ES" sz="1800" dirty="0">
              <a:solidFill>
                <a:schemeClr val="tx1"/>
              </a:solidFill>
              <a:latin typeface="Arial" pitchFamily="34" charset="0"/>
              <a:cs typeface="Arial" pitchFamily="34" charset="0"/>
            </a:endParaRPr>
          </a:p>
          <a:p>
            <a:pPr algn="just">
              <a:lnSpc>
                <a:spcPct val="120000"/>
              </a:lnSpc>
              <a:defRPr/>
            </a:pPr>
            <a:r>
              <a:rPr lang="es-ES" sz="1800" dirty="0">
                <a:solidFill>
                  <a:schemeClr val="tx1"/>
                </a:solidFill>
                <a:latin typeface="Arial" pitchFamily="34" charset="0"/>
                <a:cs typeface="Arial" pitchFamily="34" charset="0"/>
              </a:rPr>
              <a:t>	- INTERNET: Sistema de validaciones previas a la presentación</a:t>
            </a:r>
          </a:p>
          <a:p>
            <a:pPr algn="just">
              <a:lnSpc>
                <a:spcPct val="120000"/>
              </a:lnSpc>
              <a:defRPr/>
            </a:pPr>
            <a:r>
              <a:rPr lang="es-ES" sz="1800" dirty="0">
                <a:solidFill>
                  <a:schemeClr val="tx1"/>
                </a:solidFill>
                <a:latin typeface="Arial" pitchFamily="34" charset="0"/>
                <a:cs typeface="Arial" pitchFamily="34" charset="0"/>
              </a:rPr>
              <a:t>	- INTERNET: Particiones</a:t>
            </a:r>
          </a:p>
          <a:p>
            <a:pPr algn="just">
              <a:lnSpc>
                <a:spcPct val="120000"/>
              </a:lnSpc>
              <a:defRPr/>
            </a:pPr>
            <a:r>
              <a:rPr lang="es-ES" sz="1800" dirty="0">
                <a:solidFill>
                  <a:schemeClr val="tx1"/>
                </a:solidFill>
                <a:latin typeface="Arial" pitchFamily="34" charset="0"/>
                <a:cs typeface="Arial" pitchFamily="34" charset="0"/>
              </a:rPr>
              <a:t>	- OFICINAS: Asistencia por parte de nuestros funcionarios.</a:t>
            </a:r>
          </a:p>
          <a:p>
            <a:pPr marL="534988" indent="-357188" algn="just">
              <a:spcBef>
                <a:spcPts val="1200"/>
              </a:spcBef>
              <a:defRPr/>
            </a:pPr>
            <a:endParaRPr lang="es-ES" sz="1600" dirty="0">
              <a:ln w="12700">
                <a:solidFill>
                  <a:schemeClr val="tx2">
                    <a:satMod val="155000"/>
                  </a:schemeClr>
                </a:solidFill>
                <a:prstDash val="solid"/>
              </a:ln>
              <a:solidFill>
                <a:srgbClr val="000099"/>
              </a:solidFill>
              <a:latin typeface="Arial" pitchFamily="34" charset="0"/>
              <a:cs typeface="Arial" pitchFamily="34" charset="0"/>
            </a:endParaRPr>
          </a:p>
          <a:p>
            <a:pPr algn="ctr">
              <a:lnSpc>
                <a:spcPct val="120000"/>
              </a:lnSpc>
              <a:defRPr/>
            </a:pPr>
            <a:endParaRPr lang="es-ES" sz="1600" b="1" dirty="0">
              <a:solidFill>
                <a:schemeClr val="tx1"/>
              </a:solidFill>
              <a:latin typeface="Arial" pitchFamily="34" charset="0"/>
              <a:cs typeface="Arial" pitchFamily="34" charset="0"/>
            </a:endParaRPr>
          </a:p>
          <a:p>
            <a:pPr algn="just">
              <a:lnSpc>
                <a:spcPct val="120000"/>
              </a:lnSpc>
              <a:defRPr/>
            </a:pPr>
            <a:endParaRPr lang="es-ES" sz="2000" dirty="0">
              <a:solidFill>
                <a:schemeClr val="tx1"/>
              </a:solidFill>
              <a:latin typeface="Arial" pitchFamily="34" charset="0"/>
              <a:cs typeface="Arial" pitchFamily="34" charset="0"/>
            </a:endParaRPr>
          </a:p>
          <a:p>
            <a:pPr algn="just">
              <a:lnSpc>
                <a:spcPct val="120000"/>
              </a:lnSpc>
              <a:defRPr/>
            </a:pPr>
            <a:endParaRPr lang="es-ES" sz="16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Line 12"/>
          <p:cNvSpPr>
            <a:spLocks noChangeShapeType="1"/>
          </p:cNvSpPr>
          <p:nvPr/>
        </p:nvSpPr>
        <p:spPr bwMode="auto">
          <a:xfrm>
            <a:off x="3452813" y="4019550"/>
            <a:ext cx="0" cy="0"/>
          </a:xfrm>
          <a:prstGeom prst="line">
            <a:avLst/>
          </a:prstGeom>
          <a:noFill/>
          <a:ln w="106363">
            <a:solidFill>
              <a:schemeClr val="accent2"/>
            </a:solidFill>
            <a:round/>
            <a:headEnd/>
            <a:tailEnd/>
          </a:ln>
        </p:spPr>
        <p:txBody>
          <a:bodyPr/>
          <a:lstStyle/>
          <a:p>
            <a:endParaRPr lang="en-US"/>
          </a:p>
        </p:txBody>
      </p:sp>
      <p:sp>
        <p:nvSpPr>
          <p:cNvPr id="53250" name="Line 13"/>
          <p:cNvSpPr>
            <a:spLocks noChangeShapeType="1"/>
          </p:cNvSpPr>
          <p:nvPr/>
        </p:nvSpPr>
        <p:spPr bwMode="auto">
          <a:xfrm>
            <a:off x="4784725" y="4148138"/>
            <a:ext cx="1588" cy="0"/>
          </a:xfrm>
          <a:prstGeom prst="line">
            <a:avLst/>
          </a:prstGeom>
          <a:noFill/>
          <a:ln w="106363">
            <a:solidFill>
              <a:schemeClr val="accent2"/>
            </a:solidFill>
            <a:round/>
            <a:headEnd/>
            <a:tailEnd/>
          </a:ln>
        </p:spPr>
        <p:txBody>
          <a:bodyPr/>
          <a:lstStyle/>
          <a:p>
            <a:endParaRPr lang="en-US"/>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sp>
        <p:nvSpPr>
          <p:cNvPr id="8" name="Rectangle 2"/>
          <p:cNvSpPr>
            <a:spLocks noChangeArrowheads="1"/>
          </p:cNvSpPr>
          <p:nvPr/>
        </p:nvSpPr>
        <p:spPr bwMode="auto">
          <a:xfrm>
            <a:off x="1000100" y="571481"/>
            <a:ext cx="7181872" cy="830997"/>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Declaración censal: </a:t>
            </a:r>
            <a:r>
              <a:rPr lang="es-ES_tradnl"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Modelo 036. Ayudas. Validaciones</a:t>
            </a:r>
            <a:endParaRPr lang="es-ES_tradnl"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sp>
        <p:nvSpPr>
          <p:cNvPr id="9" name="Text Box 3"/>
          <p:cNvSpPr txBox="1">
            <a:spLocks noChangeArrowheads="1"/>
          </p:cNvSpPr>
          <p:nvPr/>
        </p:nvSpPr>
        <p:spPr bwMode="auto">
          <a:xfrm>
            <a:off x="571472" y="1428736"/>
            <a:ext cx="8104216" cy="464347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marL="534988" indent="-357188" algn="just">
              <a:spcBef>
                <a:spcPts val="1200"/>
              </a:spcBef>
              <a:defRPr/>
            </a:pPr>
            <a:endParaRPr lang="es-ES" sz="1600" dirty="0">
              <a:ln w="12700">
                <a:solidFill>
                  <a:schemeClr val="tx2">
                    <a:satMod val="155000"/>
                  </a:schemeClr>
                </a:solidFill>
                <a:prstDash val="solid"/>
              </a:ln>
              <a:solidFill>
                <a:srgbClr val="000099"/>
              </a:solidFill>
              <a:latin typeface="Arial" pitchFamily="34" charset="0"/>
              <a:cs typeface="Arial" pitchFamily="34" charset="0"/>
            </a:endParaRPr>
          </a:p>
          <a:p>
            <a:pPr algn="ctr">
              <a:lnSpc>
                <a:spcPct val="120000"/>
              </a:lnSpc>
              <a:defRPr/>
            </a:pPr>
            <a:endParaRPr lang="es-ES" sz="1600" b="1" dirty="0">
              <a:solidFill>
                <a:schemeClr val="tx1"/>
              </a:solidFill>
              <a:latin typeface="Arial" pitchFamily="34" charset="0"/>
              <a:cs typeface="Arial" pitchFamily="34" charset="0"/>
            </a:endParaRPr>
          </a:p>
          <a:p>
            <a:pPr algn="just">
              <a:lnSpc>
                <a:spcPct val="120000"/>
              </a:lnSpc>
              <a:defRPr/>
            </a:pPr>
            <a:endParaRPr lang="es-ES" sz="2000" dirty="0">
              <a:solidFill>
                <a:schemeClr val="tx1"/>
              </a:solidFill>
              <a:latin typeface="Arial" pitchFamily="34" charset="0"/>
              <a:cs typeface="Arial" pitchFamily="34" charset="0"/>
            </a:endParaRPr>
          </a:p>
          <a:p>
            <a:pPr algn="just">
              <a:lnSpc>
                <a:spcPct val="120000"/>
              </a:lnSpc>
              <a:defRPr/>
            </a:pPr>
            <a:endParaRPr lang="es-ES" sz="1600" dirty="0">
              <a:solidFill>
                <a:schemeClr val="tx1"/>
              </a:solidFill>
              <a:latin typeface="Arial" pitchFamily="34" charset="0"/>
              <a:cs typeface="Arial" pitchFamily="34" charset="0"/>
            </a:endParaRPr>
          </a:p>
        </p:txBody>
      </p:sp>
      <p:pic>
        <p:nvPicPr>
          <p:cNvPr id="53254" name="Picture 2"/>
          <p:cNvPicPr>
            <a:picLocks noChangeAspect="1" noChangeArrowheads="1"/>
          </p:cNvPicPr>
          <p:nvPr/>
        </p:nvPicPr>
        <p:blipFill>
          <a:blip r:embed="rId2"/>
          <a:srcRect/>
          <a:stretch>
            <a:fillRect/>
          </a:stretch>
        </p:blipFill>
        <p:spPr bwMode="auto">
          <a:xfrm>
            <a:off x="762000" y="1571625"/>
            <a:ext cx="7667625" cy="428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Line 12"/>
          <p:cNvSpPr>
            <a:spLocks noChangeShapeType="1"/>
          </p:cNvSpPr>
          <p:nvPr/>
        </p:nvSpPr>
        <p:spPr bwMode="auto">
          <a:xfrm>
            <a:off x="3452813" y="4019550"/>
            <a:ext cx="0" cy="0"/>
          </a:xfrm>
          <a:prstGeom prst="line">
            <a:avLst/>
          </a:prstGeom>
          <a:noFill/>
          <a:ln w="106363">
            <a:solidFill>
              <a:schemeClr val="accent2"/>
            </a:solidFill>
            <a:round/>
            <a:headEnd/>
            <a:tailEnd/>
          </a:ln>
        </p:spPr>
        <p:txBody>
          <a:bodyPr/>
          <a:lstStyle/>
          <a:p>
            <a:endParaRPr lang="en-US"/>
          </a:p>
        </p:txBody>
      </p:sp>
      <p:sp>
        <p:nvSpPr>
          <p:cNvPr id="54274" name="Line 13"/>
          <p:cNvSpPr>
            <a:spLocks noChangeShapeType="1"/>
          </p:cNvSpPr>
          <p:nvPr/>
        </p:nvSpPr>
        <p:spPr bwMode="auto">
          <a:xfrm>
            <a:off x="4784725" y="4148138"/>
            <a:ext cx="1588" cy="0"/>
          </a:xfrm>
          <a:prstGeom prst="line">
            <a:avLst/>
          </a:prstGeom>
          <a:noFill/>
          <a:ln w="106363">
            <a:solidFill>
              <a:schemeClr val="accent2"/>
            </a:solidFill>
            <a:round/>
            <a:headEnd/>
            <a:tailEnd/>
          </a:ln>
        </p:spPr>
        <p:txBody>
          <a:bodyPr/>
          <a:lstStyle/>
          <a:p>
            <a:endParaRPr lang="en-US"/>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sp>
        <p:nvSpPr>
          <p:cNvPr id="8" name="Rectangle 2"/>
          <p:cNvSpPr>
            <a:spLocks noChangeArrowheads="1"/>
          </p:cNvSpPr>
          <p:nvPr/>
        </p:nvSpPr>
        <p:spPr bwMode="auto">
          <a:xfrm>
            <a:off x="1000100" y="571481"/>
            <a:ext cx="7181872" cy="830997"/>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Declaración censal: </a:t>
            </a:r>
            <a:r>
              <a:rPr lang="es-ES_tradnl"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Modelo 036. Ayudas. Validaciones</a:t>
            </a:r>
            <a:endParaRPr lang="es-ES_tradnl"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sp>
        <p:nvSpPr>
          <p:cNvPr id="9" name="Text Box 3"/>
          <p:cNvSpPr txBox="1">
            <a:spLocks noChangeArrowheads="1"/>
          </p:cNvSpPr>
          <p:nvPr/>
        </p:nvSpPr>
        <p:spPr bwMode="auto">
          <a:xfrm>
            <a:off x="571472" y="1428736"/>
            <a:ext cx="8104216" cy="464347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marL="534988" indent="-357188" algn="just">
              <a:spcBef>
                <a:spcPts val="1200"/>
              </a:spcBef>
              <a:defRPr/>
            </a:pPr>
            <a:endParaRPr lang="es-ES" sz="1600" dirty="0">
              <a:ln w="12700">
                <a:solidFill>
                  <a:schemeClr val="tx2">
                    <a:satMod val="155000"/>
                  </a:schemeClr>
                </a:solidFill>
                <a:prstDash val="solid"/>
              </a:ln>
              <a:solidFill>
                <a:srgbClr val="000099"/>
              </a:solidFill>
              <a:latin typeface="Arial" pitchFamily="34" charset="0"/>
              <a:cs typeface="Arial" pitchFamily="34" charset="0"/>
            </a:endParaRPr>
          </a:p>
          <a:p>
            <a:pPr algn="ctr">
              <a:lnSpc>
                <a:spcPct val="120000"/>
              </a:lnSpc>
              <a:defRPr/>
            </a:pPr>
            <a:endParaRPr lang="es-ES" sz="1600" b="1" dirty="0">
              <a:solidFill>
                <a:schemeClr val="tx1"/>
              </a:solidFill>
              <a:latin typeface="Arial" pitchFamily="34" charset="0"/>
              <a:cs typeface="Arial" pitchFamily="34" charset="0"/>
            </a:endParaRPr>
          </a:p>
          <a:p>
            <a:pPr algn="just">
              <a:lnSpc>
                <a:spcPct val="120000"/>
              </a:lnSpc>
              <a:defRPr/>
            </a:pPr>
            <a:endParaRPr lang="es-ES" sz="2000" dirty="0">
              <a:solidFill>
                <a:schemeClr val="tx1"/>
              </a:solidFill>
              <a:latin typeface="Arial" pitchFamily="34" charset="0"/>
              <a:cs typeface="Arial" pitchFamily="34" charset="0"/>
            </a:endParaRPr>
          </a:p>
          <a:p>
            <a:pPr algn="just">
              <a:lnSpc>
                <a:spcPct val="120000"/>
              </a:lnSpc>
              <a:defRPr/>
            </a:pPr>
            <a:endParaRPr lang="es-ES" sz="1600" dirty="0">
              <a:solidFill>
                <a:schemeClr val="tx1"/>
              </a:solidFill>
              <a:latin typeface="Arial" pitchFamily="34" charset="0"/>
              <a:cs typeface="Arial" pitchFamily="34" charset="0"/>
            </a:endParaRPr>
          </a:p>
        </p:txBody>
      </p:sp>
      <p:pic>
        <p:nvPicPr>
          <p:cNvPr id="54278" name="Picture 2"/>
          <p:cNvPicPr>
            <a:picLocks noChangeAspect="1" noChangeArrowheads="1"/>
          </p:cNvPicPr>
          <p:nvPr/>
        </p:nvPicPr>
        <p:blipFill>
          <a:blip r:embed="rId2"/>
          <a:srcRect/>
          <a:stretch>
            <a:fillRect/>
          </a:stretch>
        </p:blipFill>
        <p:spPr bwMode="auto">
          <a:xfrm>
            <a:off x="785813" y="1571625"/>
            <a:ext cx="7620000" cy="4214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Line 12"/>
          <p:cNvSpPr>
            <a:spLocks noChangeShapeType="1"/>
          </p:cNvSpPr>
          <p:nvPr/>
        </p:nvSpPr>
        <p:spPr bwMode="auto">
          <a:xfrm>
            <a:off x="3452813" y="4019550"/>
            <a:ext cx="0" cy="0"/>
          </a:xfrm>
          <a:prstGeom prst="line">
            <a:avLst/>
          </a:prstGeom>
          <a:noFill/>
          <a:ln w="106363">
            <a:solidFill>
              <a:schemeClr val="accent2"/>
            </a:solidFill>
            <a:round/>
            <a:headEnd/>
            <a:tailEnd/>
          </a:ln>
        </p:spPr>
        <p:txBody>
          <a:bodyPr/>
          <a:lstStyle/>
          <a:p>
            <a:endParaRPr lang="en-US"/>
          </a:p>
        </p:txBody>
      </p:sp>
      <p:sp>
        <p:nvSpPr>
          <p:cNvPr id="55298" name="Line 13"/>
          <p:cNvSpPr>
            <a:spLocks noChangeShapeType="1"/>
          </p:cNvSpPr>
          <p:nvPr/>
        </p:nvSpPr>
        <p:spPr bwMode="auto">
          <a:xfrm>
            <a:off x="4784725" y="4148138"/>
            <a:ext cx="1588" cy="0"/>
          </a:xfrm>
          <a:prstGeom prst="line">
            <a:avLst/>
          </a:prstGeom>
          <a:noFill/>
          <a:ln w="106363">
            <a:solidFill>
              <a:schemeClr val="accent2"/>
            </a:solidFill>
            <a:round/>
            <a:headEnd/>
            <a:tailEnd/>
          </a:ln>
        </p:spPr>
        <p:txBody>
          <a:bodyPr/>
          <a:lstStyle/>
          <a:p>
            <a:endParaRPr lang="en-US"/>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sp>
        <p:nvSpPr>
          <p:cNvPr id="8" name="Rectangle 2"/>
          <p:cNvSpPr>
            <a:spLocks noChangeArrowheads="1"/>
          </p:cNvSpPr>
          <p:nvPr/>
        </p:nvSpPr>
        <p:spPr bwMode="auto">
          <a:xfrm>
            <a:off x="1000100" y="571480"/>
            <a:ext cx="7181872" cy="830997"/>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Declaración censal: </a:t>
            </a:r>
            <a:r>
              <a:rPr lang="es-ES_tradnl"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Modelo 036. Ayudas. Particiones</a:t>
            </a:r>
            <a:endParaRPr lang="es-ES_tradnl"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sp>
        <p:nvSpPr>
          <p:cNvPr id="19" name="Text Box 2"/>
          <p:cNvSpPr txBox="1">
            <a:spLocks noChangeArrowheads="1"/>
          </p:cNvSpPr>
          <p:nvPr/>
        </p:nvSpPr>
        <p:spPr bwMode="auto">
          <a:xfrm>
            <a:off x="642910" y="1714489"/>
            <a:ext cx="3857652" cy="4572032"/>
          </a:xfrm>
          <a:prstGeom prst="rect">
            <a:avLst/>
          </a:prstGeom>
          <a:gradFill flip="none"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8100000" scaled="1"/>
            <a:tileRect/>
          </a:gradFill>
          <a:ln>
            <a:headEnd/>
            <a:tailEnd/>
          </a:ln>
        </p:spPr>
        <p:style>
          <a:lnRef idx="0">
            <a:schemeClr val="accent3"/>
          </a:lnRef>
          <a:fillRef idx="3">
            <a:schemeClr val="accent3"/>
          </a:fillRef>
          <a:effectRef idx="3">
            <a:schemeClr val="accent3"/>
          </a:effectRef>
          <a:fontRef idx="minor">
            <a:schemeClr val="lt1"/>
          </a:fontRef>
        </p:style>
        <p:txBody>
          <a:bodyPr/>
          <a:lstStyle/>
          <a:p>
            <a:pPr marL="180975" indent="-180975">
              <a:buFontTx/>
              <a:buChar char="•"/>
              <a:tabLst>
                <a:tab pos="4572000" algn="l"/>
                <a:tab pos="4667250" algn="l"/>
              </a:tabLst>
              <a:defRPr/>
            </a:pPr>
            <a:endParaRPr lang="es-ES_tradnl" sz="1700" b="1" i="1" dirty="0">
              <a:solidFill>
                <a:schemeClr val="accent2"/>
              </a:solidFill>
              <a:effectLst>
                <a:outerShdw blurRad="38100" dist="38100" dir="2700000" algn="tl">
                  <a:srgbClr val="000000"/>
                </a:outerShdw>
              </a:effectLst>
              <a:latin typeface="Garamond" pitchFamily="18" charset="0"/>
            </a:endParaRPr>
          </a:p>
        </p:txBody>
      </p:sp>
      <p:sp>
        <p:nvSpPr>
          <p:cNvPr id="55304" name="Text Box 182"/>
          <p:cNvSpPr txBox="1">
            <a:spLocks noChangeArrowheads="1"/>
          </p:cNvSpPr>
          <p:nvPr/>
        </p:nvSpPr>
        <p:spPr bwMode="auto">
          <a:xfrm>
            <a:off x="642938" y="1714500"/>
            <a:ext cx="3857625" cy="357188"/>
          </a:xfrm>
          <a:prstGeom prst="rect">
            <a:avLst/>
          </a:prstGeom>
          <a:solidFill>
            <a:srgbClr val="000066"/>
          </a:solidFill>
          <a:ln w="6350" algn="ctr">
            <a:noFill/>
            <a:miter lim="800000"/>
            <a:headEnd/>
            <a:tailEnd/>
          </a:ln>
        </p:spPr>
        <p:txBody>
          <a:bodyPr lIns="72000" tIns="72000" rIns="72000" bIns="72000" anchorCtr="1"/>
          <a:lstStyle/>
          <a:p>
            <a:pPr eaLnBrk="0" hangingPunct="0"/>
            <a:r>
              <a:rPr lang="es-ES_tradnl" sz="1400" b="1">
                <a:solidFill>
                  <a:schemeClr val="bg1"/>
                </a:solidFill>
                <a:latin typeface="Arial" charset="0"/>
                <a:cs typeface="Arial" charset="0"/>
              </a:rPr>
              <a:t>Para el Contribuyente</a:t>
            </a:r>
            <a:endParaRPr lang="en-US" sz="1400" b="1">
              <a:solidFill>
                <a:schemeClr val="bg1"/>
              </a:solidFill>
              <a:latin typeface="Arial" charset="0"/>
              <a:cs typeface="Arial" charset="0"/>
            </a:endParaRPr>
          </a:p>
        </p:txBody>
      </p:sp>
      <p:sp>
        <p:nvSpPr>
          <p:cNvPr id="21" name="Text Box 184"/>
          <p:cNvSpPr txBox="1">
            <a:spLocks noChangeArrowheads="1"/>
          </p:cNvSpPr>
          <p:nvPr/>
        </p:nvSpPr>
        <p:spPr bwMode="auto">
          <a:xfrm>
            <a:off x="657225" y="2695575"/>
            <a:ext cx="3843338" cy="3429000"/>
          </a:xfrm>
          <a:prstGeom prst="rect">
            <a:avLst/>
          </a:prstGeom>
          <a:noFill/>
          <a:ln w="6350">
            <a:noFill/>
            <a:miter lim="800000"/>
            <a:headEnd/>
            <a:tailEnd/>
          </a:ln>
          <a:effectLst>
            <a:prstShdw prst="shdw18" dist="17961" dir="13500000">
              <a:schemeClr val="bg1">
                <a:gamma/>
                <a:shade val="60000"/>
                <a:invGamma/>
              </a:schemeClr>
            </a:prstShdw>
          </a:effectLst>
        </p:spPr>
        <p:txBody>
          <a:bodyPr lIns="72000" tIns="72000" rIns="72000" bIns="72000"/>
          <a:lstStyle/>
          <a:p>
            <a:pPr marL="177800" indent="-177800" eaLnBrk="0" fontAlgn="auto" hangingPunct="0">
              <a:spcBef>
                <a:spcPts val="0"/>
              </a:spcBef>
              <a:spcAft>
                <a:spcPts val="600"/>
              </a:spcAft>
              <a:buFont typeface="Wingdings" pitchFamily="2" charset="2"/>
              <a:buChar char="ü"/>
              <a:defRPr/>
            </a:pPr>
            <a:r>
              <a:rPr lang="es-ES" sz="1200" dirty="0">
                <a:latin typeface="Arial" pitchFamily="34" charset="0"/>
                <a:cs typeface="Arial" pitchFamily="34" charset="0"/>
              </a:rPr>
              <a:t>Se proporciona una nueva vía mas sencilla para modificar la información censal (no haciendo necesaria la presentación de un modelo 036)</a:t>
            </a:r>
          </a:p>
          <a:p>
            <a:pPr marL="177800" indent="-177800" eaLnBrk="0" fontAlgn="auto" hangingPunct="0">
              <a:spcBef>
                <a:spcPts val="0"/>
              </a:spcBef>
              <a:spcAft>
                <a:spcPts val="600"/>
              </a:spcAft>
              <a:buFont typeface="Wingdings" pitchFamily="2" charset="2"/>
              <a:buChar char="ü"/>
              <a:defRPr/>
            </a:pPr>
            <a:r>
              <a:rPr lang="es-ES" sz="1200" dirty="0">
                <a:latin typeface="Arial" pitchFamily="34" charset="0"/>
                <a:cs typeface="Arial" pitchFamily="34" charset="0"/>
              </a:rPr>
              <a:t>El contribuyente podrá conocer de forma instantánea si los cambios han podido ser aplicados</a:t>
            </a:r>
          </a:p>
          <a:p>
            <a:pPr marL="177800" indent="-177800" eaLnBrk="0" fontAlgn="auto" hangingPunct="0">
              <a:spcBef>
                <a:spcPts val="0"/>
              </a:spcBef>
              <a:spcAft>
                <a:spcPts val="600"/>
              </a:spcAft>
              <a:buFont typeface="Wingdings" pitchFamily="2" charset="2"/>
              <a:buChar char="ü"/>
              <a:defRPr/>
            </a:pPr>
            <a:r>
              <a:rPr lang="es-ES" sz="1200" dirty="0">
                <a:latin typeface="Arial" pitchFamily="34" charset="0"/>
                <a:cs typeface="Arial" pitchFamily="34" charset="0"/>
              </a:rPr>
              <a:t>Se evitan confusiones al contribuyente al poder éste acceder a la información censal que la propia AEAT posee antes de solicitar su modificación</a:t>
            </a:r>
          </a:p>
          <a:p>
            <a:pPr marL="177800" indent="-177800" eaLnBrk="0" fontAlgn="auto" hangingPunct="0">
              <a:spcBef>
                <a:spcPts val="0"/>
              </a:spcBef>
              <a:spcAft>
                <a:spcPts val="600"/>
              </a:spcAft>
              <a:buFont typeface="Wingdings" pitchFamily="2" charset="2"/>
              <a:buChar char="ü"/>
              <a:defRPr/>
            </a:pPr>
            <a:r>
              <a:rPr lang="es-ES" sz="1200" dirty="0">
                <a:latin typeface="Arial" pitchFamily="34" charset="0"/>
                <a:cs typeface="Arial" pitchFamily="34" charset="0"/>
              </a:rPr>
              <a:t>Se proporcionan las mismas garantías de seguridad existentes en la presentación del 036 completo, obteniendo un recibo de presentación a modo de justificante</a:t>
            </a:r>
          </a:p>
          <a:p>
            <a:pPr marL="177800" indent="-177800" eaLnBrk="0" fontAlgn="auto" hangingPunct="0">
              <a:spcBef>
                <a:spcPts val="0"/>
              </a:spcBef>
              <a:spcAft>
                <a:spcPts val="600"/>
              </a:spcAft>
              <a:buFont typeface="Wingdings" pitchFamily="2" charset="2"/>
              <a:buChar char="ü"/>
              <a:defRPr/>
            </a:pPr>
            <a:r>
              <a:rPr lang="es-ES" sz="1200" dirty="0">
                <a:latin typeface="Arial" pitchFamily="34" charset="0"/>
                <a:cs typeface="Arial" pitchFamily="34" charset="0"/>
              </a:rPr>
              <a:t>Fácilmente accesible. El contribuyente podrá acceder desde diversos puntos a modificar sus datos censales </a:t>
            </a:r>
          </a:p>
        </p:txBody>
      </p:sp>
      <p:sp>
        <p:nvSpPr>
          <p:cNvPr id="22" name="Text Box 2"/>
          <p:cNvSpPr txBox="1">
            <a:spLocks noChangeArrowheads="1"/>
          </p:cNvSpPr>
          <p:nvPr/>
        </p:nvSpPr>
        <p:spPr bwMode="auto">
          <a:xfrm>
            <a:off x="4714876" y="1714489"/>
            <a:ext cx="3857652" cy="4572032"/>
          </a:xfrm>
          <a:prstGeom prst="rect">
            <a:avLst/>
          </a:prstGeom>
          <a:gradFill flip="none"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8100000" scaled="1"/>
            <a:tileRect/>
          </a:gradFill>
          <a:ln>
            <a:headEnd/>
            <a:tailEnd/>
          </a:ln>
        </p:spPr>
        <p:style>
          <a:lnRef idx="0">
            <a:schemeClr val="accent3"/>
          </a:lnRef>
          <a:fillRef idx="3">
            <a:schemeClr val="accent3"/>
          </a:fillRef>
          <a:effectRef idx="3">
            <a:schemeClr val="accent3"/>
          </a:effectRef>
          <a:fontRef idx="minor">
            <a:schemeClr val="lt1"/>
          </a:fontRef>
        </p:style>
        <p:txBody>
          <a:bodyPr/>
          <a:lstStyle/>
          <a:p>
            <a:pPr marL="180975" indent="-180975">
              <a:buFontTx/>
              <a:buChar char="•"/>
              <a:tabLst>
                <a:tab pos="4572000" algn="l"/>
                <a:tab pos="4667250" algn="l"/>
              </a:tabLst>
              <a:defRPr/>
            </a:pPr>
            <a:endParaRPr lang="es-ES_tradnl" sz="1700" b="1" i="1" dirty="0">
              <a:solidFill>
                <a:schemeClr val="accent2"/>
              </a:solidFill>
              <a:effectLst>
                <a:outerShdw blurRad="38100" dist="38100" dir="2700000" algn="tl">
                  <a:srgbClr val="000000"/>
                </a:outerShdw>
              </a:effectLst>
              <a:latin typeface="Garamond" pitchFamily="18" charset="0"/>
            </a:endParaRPr>
          </a:p>
        </p:txBody>
      </p:sp>
      <p:sp>
        <p:nvSpPr>
          <p:cNvPr id="55309" name="Text Box 182"/>
          <p:cNvSpPr txBox="1">
            <a:spLocks noChangeArrowheads="1"/>
          </p:cNvSpPr>
          <p:nvPr/>
        </p:nvSpPr>
        <p:spPr bwMode="auto">
          <a:xfrm>
            <a:off x="4714875" y="1714500"/>
            <a:ext cx="3857625" cy="357188"/>
          </a:xfrm>
          <a:prstGeom prst="rect">
            <a:avLst/>
          </a:prstGeom>
          <a:solidFill>
            <a:srgbClr val="000066"/>
          </a:solidFill>
          <a:ln w="6350" algn="ctr">
            <a:noFill/>
            <a:miter lim="800000"/>
            <a:headEnd/>
            <a:tailEnd/>
          </a:ln>
        </p:spPr>
        <p:txBody>
          <a:bodyPr lIns="72000" tIns="72000" rIns="72000" bIns="72000" anchorCtr="1"/>
          <a:lstStyle/>
          <a:p>
            <a:pPr eaLnBrk="0" hangingPunct="0"/>
            <a:r>
              <a:rPr lang="es-ES_tradnl" sz="1400" b="1">
                <a:solidFill>
                  <a:schemeClr val="bg1"/>
                </a:solidFill>
                <a:latin typeface="Arial" charset="0"/>
                <a:cs typeface="Arial" charset="0"/>
              </a:rPr>
              <a:t>Para la AEAT</a:t>
            </a:r>
            <a:endParaRPr lang="en-US" sz="1400" b="1">
              <a:solidFill>
                <a:schemeClr val="bg1"/>
              </a:solidFill>
              <a:latin typeface="Arial" charset="0"/>
              <a:cs typeface="Arial" charset="0"/>
            </a:endParaRPr>
          </a:p>
        </p:txBody>
      </p:sp>
      <p:sp>
        <p:nvSpPr>
          <p:cNvPr id="24" name="Text Box 184"/>
          <p:cNvSpPr txBox="1">
            <a:spLocks noChangeArrowheads="1"/>
          </p:cNvSpPr>
          <p:nvPr/>
        </p:nvSpPr>
        <p:spPr bwMode="auto">
          <a:xfrm>
            <a:off x="4714875" y="2692400"/>
            <a:ext cx="3857625" cy="3665538"/>
          </a:xfrm>
          <a:prstGeom prst="rect">
            <a:avLst/>
          </a:prstGeom>
          <a:noFill/>
          <a:ln w="6350">
            <a:noFill/>
            <a:miter lim="800000"/>
            <a:headEnd/>
            <a:tailEnd/>
          </a:ln>
          <a:effectLst>
            <a:prstShdw prst="shdw18" dist="17961" dir="13500000">
              <a:schemeClr val="bg1">
                <a:gamma/>
                <a:shade val="60000"/>
                <a:invGamma/>
              </a:schemeClr>
            </a:prstShdw>
          </a:effectLst>
        </p:spPr>
        <p:txBody>
          <a:bodyPr lIns="72000" tIns="72000" rIns="72000" bIns="72000"/>
          <a:lstStyle/>
          <a:p>
            <a:pPr marL="177800" indent="-177800" eaLnBrk="0" fontAlgn="auto" hangingPunct="0">
              <a:spcBef>
                <a:spcPts val="0"/>
              </a:spcBef>
              <a:spcAft>
                <a:spcPts val="600"/>
              </a:spcAft>
              <a:buFont typeface="Wingdings" pitchFamily="2" charset="2"/>
              <a:buChar char="ü"/>
              <a:defRPr/>
            </a:pPr>
            <a:r>
              <a:rPr lang="es-ES" sz="1200" dirty="0">
                <a:latin typeface="Arial" pitchFamily="34" charset="0"/>
                <a:cs typeface="Arial" pitchFamily="34" charset="0"/>
              </a:rPr>
              <a:t>Actualización automática en el censo evitando  tratamientos manuales por parte de los funcionarios con el consiguiente  ahorro de costes y prevención de posibles retrasos en la aplicación</a:t>
            </a:r>
          </a:p>
          <a:p>
            <a:pPr marL="177800" indent="-177800" eaLnBrk="0" fontAlgn="auto" hangingPunct="0">
              <a:spcBef>
                <a:spcPts val="0"/>
              </a:spcBef>
              <a:spcAft>
                <a:spcPts val="600"/>
              </a:spcAft>
              <a:buFont typeface="Wingdings" pitchFamily="2" charset="2"/>
              <a:buChar char="ü"/>
              <a:defRPr/>
            </a:pPr>
            <a:r>
              <a:rPr lang="es-ES" sz="1200" dirty="0">
                <a:latin typeface="Arial" pitchFamily="34" charset="0"/>
                <a:cs typeface="Arial" pitchFamily="34" charset="0"/>
              </a:rPr>
              <a:t>Se evitan errores, que actualmente han de ser atendidos por los funcionarios, al poder el contribuyente modificar su información censal en base a la existente ya en la AEAT</a:t>
            </a:r>
          </a:p>
          <a:p>
            <a:pPr marL="177800" indent="-177800" eaLnBrk="0" fontAlgn="auto" hangingPunct="0">
              <a:spcBef>
                <a:spcPts val="0"/>
              </a:spcBef>
              <a:spcAft>
                <a:spcPts val="600"/>
              </a:spcAft>
              <a:buFont typeface="Wingdings" pitchFamily="2" charset="2"/>
              <a:buChar char="ü"/>
              <a:defRPr/>
            </a:pPr>
            <a:r>
              <a:rPr lang="es-ES" sz="1200" dirty="0">
                <a:latin typeface="Arial" pitchFamily="34" charset="0"/>
                <a:cs typeface="Arial" pitchFamily="34" charset="0"/>
              </a:rPr>
              <a:t> Se potencia aún mas el canal internet, ya que la posibilidad de presentar la modificación censal particionada estará sólo disponible en internet</a:t>
            </a:r>
          </a:p>
          <a:p>
            <a:pPr marL="177800" indent="-177800" eaLnBrk="0" fontAlgn="auto" hangingPunct="0">
              <a:spcBef>
                <a:spcPts val="0"/>
              </a:spcBef>
              <a:spcAft>
                <a:spcPts val="600"/>
              </a:spcAft>
              <a:buFont typeface="Wingdings" pitchFamily="2" charset="2"/>
              <a:buChar char="ü"/>
              <a:defRPr/>
            </a:pPr>
            <a:r>
              <a:rPr lang="es-ES" sz="1200" dirty="0">
                <a:latin typeface="Arial" pitchFamily="34" charset="0"/>
                <a:cs typeface="Arial" pitchFamily="34" charset="0"/>
              </a:rPr>
              <a:t>Abre la vía a la corrección de incidencias censales aprovechando el acceso del contribuyente para realizar otras gestiones</a:t>
            </a:r>
          </a:p>
          <a:p>
            <a:pPr marL="177800" indent="-177800" eaLnBrk="0" fontAlgn="auto" hangingPunct="0">
              <a:spcBef>
                <a:spcPts val="0"/>
              </a:spcBef>
              <a:spcAft>
                <a:spcPts val="600"/>
              </a:spcAft>
              <a:buFont typeface="Wingdings" pitchFamily="2" charset="2"/>
              <a:buChar char="ü"/>
              <a:defRPr/>
            </a:pPr>
            <a:r>
              <a:rPr lang="es-ES" sz="1200" dirty="0">
                <a:latin typeface="Arial" pitchFamily="34" charset="0"/>
                <a:cs typeface="Arial" pitchFamily="34" charset="0"/>
              </a:rPr>
              <a:t>Contribuye a aumentar la transparencia, de la AEAT de cara al contribuyente, al proporcionar a éste la información censal que de él consta</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Line 13"/>
          <p:cNvSpPr>
            <a:spLocks noChangeShapeType="1"/>
          </p:cNvSpPr>
          <p:nvPr/>
        </p:nvSpPr>
        <p:spPr bwMode="auto">
          <a:xfrm>
            <a:off x="4784725" y="4148138"/>
            <a:ext cx="1588" cy="0"/>
          </a:xfrm>
          <a:prstGeom prst="line">
            <a:avLst/>
          </a:prstGeom>
          <a:noFill/>
          <a:ln w="106363">
            <a:solidFill>
              <a:schemeClr val="accent2"/>
            </a:solidFill>
            <a:round/>
            <a:headEnd/>
            <a:tailEnd/>
          </a:ln>
        </p:spPr>
        <p:txBody>
          <a:bodyPr/>
          <a:lstStyle/>
          <a:p>
            <a:endParaRPr lang="en-US"/>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sp>
        <p:nvSpPr>
          <p:cNvPr id="8" name="Rectangle 2"/>
          <p:cNvSpPr>
            <a:spLocks noChangeArrowheads="1"/>
          </p:cNvSpPr>
          <p:nvPr/>
        </p:nvSpPr>
        <p:spPr bwMode="auto">
          <a:xfrm>
            <a:off x="1000100" y="571480"/>
            <a:ext cx="7181872" cy="830997"/>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Declaración censal: </a:t>
            </a:r>
            <a:r>
              <a:rPr lang="es-ES_tradnl"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Modelo 036. Ayudas. Particiones</a:t>
            </a:r>
            <a:endParaRPr lang="es-ES_tradnl"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pic>
        <p:nvPicPr>
          <p:cNvPr id="12" name="Picture 2"/>
          <p:cNvPicPr>
            <a:picLocks noChangeAspect="1" noChangeArrowheads="1"/>
          </p:cNvPicPr>
          <p:nvPr/>
        </p:nvPicPr>
        <p:blipFill>
          <a:blip r:embed="rId2"/>
          <a:srcRect/>
          <a:stretch>
            <a:fillRect/>
          </a:stretch>
        </p:blipFill>
        <p:spPr bwMode="auto">
          <a:xfrm>
            <a:off x="2921000" y="1500188"/>
            <a:ext cx="3200400" cy="2030412"/>
          </a:xfrm>
          <a:prstGeom prst="rect">
            <a:avLst/>
          </a:prstGeom>
          <a:noFill/>
          <a:ln w="9525" cap="flat" cmpd="sng">
            <a:noFill/>
            <a:prstDash val="solid"/>
            <a:miter lim="800000"/>
            <a:headEnd type="none" w="med" len="med"/>
            <a:tailEnd type="none" w="med" len="med"/>
          </a:ln>
          <a:effectLst>
            <a:prstShdw prst="shdw18" dist="17961" dir="13500000">
              <a:schemeClr val="accent1">
                <a:gamma/>
                <a:shade val="60000"/>
                <a:invGamma/>
              </a:schemeClr>
            </a:prstShdw>
          </a:effectLst>
        </p:spPr>
      </p:pic>
      <p:sp>
        <p:nvSpPr>
          <p:cNvPr id="56325" name="Text Box 3"/>
          <p:cNvSpPr txBox="1">
            <a:spLocks noChangeArrowheads="1"/>
          </p:cNvSpPr>
          <p:nvPr/>
        </p:nvSpPr>
        <p:spPr bwMode="auto">
          <a:xfrm>
            <a:off x="6000750" y="2230438"/>
            <a:ext cx="2041525" cy="465137"/>
          </a:xfrm>
          <a:prstGeom prst="rect">
            <a:avLst/>
          </a:prstGeom>
          <a:noFill/>
          <a:ln w="9525">
            <a:noFill/>
            <a:miter lim="800000"/>
            <a:headEnd/>
            <a:tailEnd/>
          </a:ln>
        </p:spPr>
        <p:txBody>
          <a:bodyPr>
            <a:spAutoFit/>
          </a:bodyPr>
          <a:lstStyle/>
          <a:p>
            <a:pPr>
              <a:lnSpc>
                <a:spcPct val="110000"/>
              </a:lnSpc>
              <a:spcBef>
                <a:spcPct val="65000"/>
              </a:spcBef>
            </a:pPr>
            <a:r>
              <a:rPr lang="es-ES" sz="1100" b="1" i="1">
                <a:solidFill>
                  <a:srgbClr val="000099"/>
                </a:solidFill>
                <a:latin typeface="Arial" charset="0"/>
                <a:cs typeface="Arial" charset="0"/>
              </a:rPr>
              <a:t>Desde la Sede, junto a los trámites del 030, 036 y 037</a:t>
            </a:r>
          </a:p>
        </p:txBody>
      </p:sp>
      <p:sp>
        <p:nvSpPr>
          <p:cNvPr id="56326" name="24 Elipse"/>
          <p:cNvSpPr>
            <a:spLocks noChangeArrowheads="1"/>
          </p:cNvSpPr>
          <p:nvPr/>
        </p:nvSpPr>
        <p:spPr bwMode="auto">
          <a:xfrm>
            <a:off x="5786438" y="2071688"/>
            <a:ext cx="2247900" cy="782637"/>
          </a:xfrm>
          <a:prstGeom prst="ellipse">
            <a:avLst/>
          </a:prstGeom>
          <a:noFill/>
          <a:ln w="28575" algn="ctr">
            <a:solidFill>
              <a:schemeClr val="tx1"/>
            </a:solidFill>
            <a:round/>
            <a:headEnd/>
            <a:tailEnd/>
          </a:ln>
        </p:spPr>
        <p:txBody>
          <a:bodyPr/>
          <a:lstStyle/>
          <a:p>
            <a:endParaRPr lang="en-US">
              <a:solidFill>
                <a:schemeClr val="accent2"/>
              </a:solidFill>
              <a:latin typeface="Calibri" pitchFamily="34" charset="0"/>
            </a:endParaRPr>
          </a:p>
        </p:txBody>
      </p:sp>
      <p:pic>
        <p:nvPicPr>
          <p:cNvPr id="15" name="Picture 3"/>
          <p:cNvPicPr>
            <a:picLocks noChangeAspect="1" noChangeArrowheads="1"/>
          </p:cNvPicPr>
          <p:nvPr/>
        </p:nvPicPr>
        <p:blipFill>
          <a:blip r:embed="rId3"/>
          <a:srcRect/>
          <a:stretch>
            <a:fillRect/>
          </a:stretch>
        </p:blipFill>
        <p:spPr bwMode="auto">
          <a:xfrm>
            <a:off x="533400" y="3643313"/>
            <a:ext cx="3086100" cy="2014537"/>
          </a:xfrm>
          <a:prstGeom prst="rect">
            <a:avLst/>
          </a:prstGeom>
          <a:noFill/>
          <a:ln w="9525" cap="flat" cmpd="sng">
            <a:noFill/>
            <a:prstDash val="solid"/>
            <a:miter lim="800000"/>
            <a:headEnd type="none" w="med" len="med"/>
            <a:tailEnd type="none" w="med" len="med"/>
          </a:ln>
          <a:effectLst>
            <a:prstShdw prst="shdw18" dist="17961" dir="13500000">
              <a:schemeClr val="accent1">
                <a:gamma/>
                <a:shade val="60000"/>
                <a:invGamma/>
              </a:schemeClr>
            </a:prstShdw>
          </a:effectLst>
        </p:spPr>
      </p:pic>
      <p:sp>
        <p:nvSpPr>
          <p:cNvPr id="56328" name="Text Box 3"/>
          <p:cNvSpPr txBox="1">
            <a:spLocks noChangeArrowheads="1"/>
          </p:cNvSpPr>
          <p:nvPr/>
        </p:nvSpPr>
        <p:spPr bwMode="auto">
          <a:xfrm>
            <a:off x="714375" y="5370513"/>
            <a:ext cx="2357438" cy="701675"/>
          </a:xfrm>
          <a:prstGeom prst="rect">
            <a:avLst/>
          </a:prstGeom>
          <a:noFill/>
          <a:ln w="9525">
            <a:noFill/>
            <a:miter lim="800000"/>
            <a:headEnd/>
            <a:tailEnd/>
          </a:ln>
        </p:spPr>
        <p:txBody>
          <a:bodyPr>
            <a:spAutoFit/>
          </a:bodyPr>
          <a:lstStyle/>
          <a:p>
            <a:pPr algn="ctr">
              <a:lnSpc>
                <a:spcPct val="110000"/>
              </a:lnSpc>
              <a:spcBef>
                <a:spcPct val="65000"/>
              </a:spcBef>
            </a:pPr>
            <a:r>
              <a:rPr lang="es-ES" sz="1200" b="1" i="1">
                <a:solidFill>
                  <a:srgbClr val="000099"/>
                </a:solidFill>
                <a:latin typeface="Arial" charset="0"/>
                <a:cs typeface="Arial" charset="0"/>
              </a:rPr>
              <a:t>Desde “Mis datos censales”, bajo la pestaña de otras consultas</a:t>
            </a:r>
          </a:p>
        </p:txBody>
      </p:sp>
      <p:sp>
        <p:nvSpPr>
          <p:cNvPr id="56329" name="27 Elipse"/>
          <p:cNvSpPr>
            <a:spLocks noChangeArrowheads="1"/>
          </p:cNvSpPr>
          <p:nvPr/>
        </p:nvSpPr>
        <p:spPr bwMode="auto">
          <a:xfrm>
            <a:off x="681038" y="5214938"/>
            <a:ext cx="2247900" cy="908050"/>
          </a:xfrm>
          <a:prstGeom prst="ellipse">
            <a:avLst/>
          </a:prstGeom>
          <a:noFill/>
          <a:ln w="28575" algn="ctr">
            <a:solidFill>
              <a:schemeClr val="tx1"/>
            </a:solidFill>
            <a:round/>
            <a:headEnd/>
            <a:tailEnd/>
          </a:ln>
        </p:spPr>
        <p:txBody>
          <a:bodyPr/>
          <a:lstStyle/>
          <a:p>
            <a:endParaRPr lang="en-US">
              <a:solidFill>
                <a:schemeClr val="accent2"/>
              </a:solidFill>
              <a:latin typeface="Arial" charset="0"/>
              <a:cs typeface="Arial" charset="0"/>
            </a:endParaRPr>
          </a:p>
        </p:txBody>
      </p:sp>
      <p:pic>
        <p:nvPicPr>
          <p:cNvPr id="56330" name="32 Imagen"/>
          <p:cNvPicPr>
            <a:picLocks noChangeAspect="1" noChangeArrowheads="1"/>
          </p:cNvPicPr>
          <p:nvPr/>
        </p:nvPicPr>
        <p:blipFill>
          <a:blip r:embed="rId4"/>
          <a:srcRect/>
          <a:stretch>
            <a:fillRect/>
          </a:stretch>
        </p:blipFill>
        <p:spPr bwMode="auto">
          <a:xfrm>
            <a:off x="5159375" y="3286125"/>
            <a:ext cx="2984500" cy="2058988"/>
          </a:xfrm>
          <a:prstGeom prst="rect">
            <a:avLst/>
          </a:prstGeom>
          <a:noFill/>
          <a:ln w="9525">
            <a:noFill/>
            <a:miter lim="800000"/>
            <a:headEnd/>
            <a:tailEnd/>
          </a:ln>
        </p:spPr>
      </p:pic>
      <p:pic>
        <p:nvPicPr>
          <p:cNvPr id="56331" name="35 Imagen"/>
          <p:cNvPicPr>
            <a:picLocks noChangeAspect="1" noChangeArrowheads="1"/>
          </p:cNvPicPr>
          <p:nvPr/>
        </p:nvPicPr>
        <p:blipFill>
          <a:blip r:embed="rId5"/>
          <a:srcRect/>
          <a:stretch>
            <a:fillRect/>
          </a:stretch>
        </p:blipFill>
        <p:spPr bwMode="auto">
          <a:xfrm>
            <a:off x="6156325" y="4819650"/>
            <a:ext cx="2389188" cy="1489075"/>
          </a:xfrm>
          <a:prstGeom prst="rect">
            <a:avLst/>
          </a:prstGeom>
          <a:noFill/>
          <a:ln w="9525">
            <a:noFill/>
            <a:miter lim="800000"/>
            <a:headEnd/>
            <a:tailEnd/>
          </a:ln>
        </p:spPr>
      </p:pic>
      <p:sp>
        <p:nvSpPr>
          <p:cNvPr id="56332" name="28 Elipse"/>
          <p:cNvSpPr>
            <a:spLocks noChangeArrowheads="1"/>
          </p:cNvSpPr>
          <p:nvPr/>
        </p:nvSpPr>
        <p:spPr bwMode="auto">
          <a:xfrm>
            <a:off x="3286125" y="5143500"/>
            <a:ext cx="2247900" cy="976313"/>
          </a:xfrm>
          <a:prstGeom prst="ellipse">
            <a:avLst/>
          </a:prstGeom>
          <a:noFill/>
          <a:ln w="28575" algn="ctr">
            <a:solidFill>
              <a:schemeClr val="tx1"/>
            </a:solidFill>
            <a:round/>
            <a:headEnd/>
            <a:tailEnd/>
          </a:ln>
        </p:spPr>
        <p:txBody>
          <a:bodyPr/>
          <a:lstStyle/>
          <a:p>
            <a:endParaRPr lang="en-US">
              <a:solidFill>
                <a:schemeClr val="accent2"/>
              </a:solidFill>
              <a:latin typeface="Calibri" pitchFamily="34" charset="0"/>
            </a:endParaRPr>
          </a:p>
        </p:txBody>
      </p:sp>
      <p:sp>
        <p:nvSpPr>
          <p:cNvPr id="56333" name="Text Box 3"/>
          <p:cNvSpPr txBox="1">
            <a:spLocks noChangeArrowheads="1"/>
          </p:cNvSpPr>
          <p:nvPr/>
        </p:nvSpPr>
        <p:spPr bwMode="auto">
          <a:xfrm>
            <a:off x="3286125" y="5286375"/>
            <a:ext cx="2211388" cy="769938"/>
          </a:xfrm>
          <a:prstGeom prst="rect">
            <a:avLst/>
          </a:prstGeom>
          <a:noFill/>
          <a:ln w="9525">
            <a:noFill/>
            <a:miter lim="800000"/>
            <a:headEnd/>
            <a:tailEnd/>
          </a:ln>
        </p:spPr>
        <p:txBody>
          <a:bodyPr>
            <a:spAutoFit/>
          </a:bodyPr>
          <a:lstStyle/>
          <a:p>
            <a:pPr algn="ctr">
              <a:spcBef>
                <a:spcPct val="65000"/>
              </a:spcBef>
            </a:pPr>
            <a:r>
              <a:rPr lang="es-ES" sz="1100" b="1" i="1">
                <a:solidFill>
                  <a:srgbClr val="000099"/>
                </a:solidFill>
                <a:latin typeface="Arial" charset="0"/>
                <a:cs typeface="Arial" charset="0"/>
              </a:rPr>
              <a:t>Desde otras aplicaciones (Datos fiscales, borrador, etc.) para resolver posibles incidencias</a:t>
            </a:r>
          </a:p>
        </p:txBody>
      </p:sp>
      <p:sp>
        <p:nvSpPr>
          <p:cNvPr id="28" name="27 Flecha arriba"/>
          <p:cNvSpPr/>
          <p:nvPr/>
        </p:nvSpPr>
        <p:spPr bwMode="auto">
          <a:xfrm>
            <a:off x="4286250" y="3571875"/>
            <a:ext cx="165100" cy="571500"/>
          </a:xfrm>
          <a:prstGeom prst="upArrow">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s-ES" dirty="0">
              <a:latin typeface="+mn-lt"/>
            </a:endParaRPr>
          </a:p>
        </p:txBody>
      </p:sp>
      <p:sp>
        <p:nvSpPr>
          <p:cNvPr id="29" name="28 Flecha arriba"/>
          <p:cNvSpPr/>
          <p:nvPr/>
        </p:nvSpPr>
        <p:spPr bwMode="auto">
          <a:xfrm rot="16901496">
            <a:off x="3494881" y="3860007"/>
            <a:ext cx="179387" cy="571500"/>
          </a:xfrm>
          <a:prstGeom prst="upArrow">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s-ES" dirty="0">
              <a:latin typeface="+mn-lt"/>
            </a:endParaRPr>
          </a:p>
        </p:txBody>
      </p:sp>
      <p:sp>
        <p:nvSpPr>
          <p:cNvPr id="30" name="29 Flecha arriba"/>
          <p:cNvSpPr/>
          <p:nvPr/>
        </p:nvSpPr>
        <p:spPr bwMode="auto">
          <a:xfrm rot="4305870">
            <a:off x="4993481" y="3820319"/>
            <a:ext cx="185738" cy="571500"/>
          </a:xfrm>
          <a:prstGeom prst="upArrow">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s-ES" dirty="0">
              <a:latin typeface="+mn-lt"/>
            </a:endParaRPr>
          </a:p>
        </p:txBody>
      </p:sp>
      <p:pic>
        <p:nvPicPr>
          <p:cNvPr id="56337" name="36 Imagen" descr="contribuyente.jpg"/>
          <p:cNvPicPr>
            <a:picLocks noChangeAspect="1"/>
          </p:cNvPicPr>
          <p:nvPr/>
        </p:nvPicPr>
        <p:blipFill>
          <a:blip r:embed="rId6"/>
          <a:srcRect/>
          <a:stretch>
            <a:fillRect/>
          </a:stretch>
        </p:blipFill>
        <p:spPr bwMode="auto">
          <a:xfrm>
            <a:off x="3867150" y="4000500"/>
            <a:ext cx="990600" cy="11557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Line 12"/>
          <p:cNvSpPr>
            <a:spLocks noChangeShapeType="1"/>
          </p:cNvSpPr>
          <p:nvPr/>
        </p:nvSpPr>
        <p:spPr bwMode="auto">
          <a:xfrm>
            <a:off x="3452813" y="4019550"/>
            <a:ext cx="0" cy="0"/>
          </a:xfrm>
          <a:prstGeom prst="line">
            <a:avLst/>
          </a:prstGeom>
          <a:noFill/>
          <a:ln w="106363">
            <a:solidFill>
              <a:schemeClr val="accent2"/>
            </a:solidFill>
            <a:round/>
            <a:headEnd/>
            <a:tailEnd/>
          </a:ln>
        </p:spPr>
        <p:txBody>
          <a:bodyPr/>
          <a:lstStyle/>
          <a:p>
            <a:endParaRPr lang="en-US"/>
          </a:p>
        </p:txBody>
      </p:sp>
      <p:sp>
        <p:nvSpPr>
          <p:cNvPr id="20482" name="Line 13"/>
          <p:cNvSpPr>
            <a:spLocks noChangeShapeType="1"/>
          </p:cNvSpPr>
          <p:nvPr/>
        </p:nvSpPr>
        <p:spPr bwMode="auto">
          <a:xfrm>
            <a:off x="4784725" y="4148138"/>
            <a:ext cx="1588" cy="0"/>
          </a:xfrm>
          <a:prstGeom prst="line">
            <a:avLst/>
          </a:prstGeom>
          <a:noFill/>
          <a:ln w="106363">
            <a:solidFill>
              <a:schemeClr val="accent2"/>
            </a:solidFill>
            <a:round/>
            <a:headEnd/>
            <a:tailEnd/>
          </a:ln>
        </p:spPr>
        <p:txBody>
          <a:bodyPr/>
          <a:lstStyle/>
          <a:p>
            <a:endParaRPr lang="en-US"/>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sp>
        <p:nvSpPr>
          <p:cNvPr id="60" name="Oval 3"/>
          <p:cNvSpPr>
            <a:spLocks noChangeArrowheads="1"/>
          </p:cNvSpPr>
          <p:nvPr/>
        </p:nvSpPr>
        <p:spPr bwMode="auto">
          <a:xfrm>
            <a:off x="938213" y="1285875"/>
            <a:ext cx="4419600" cy="4357688"/>
          </a:xfrm>
          <a:prstGeom prst="ellipse">
            <a:avLst/>
          </a:prstGeom>
          <a:solidFill>
            <a:schemeClr val="hlink"/>
          </a:solidFill>
          <a:ln w="9525">
            <a:solidFill>
              <a:schemeClr val="tx1"/>
            </a:solidFill>
            <a:round/>
            <a:headEnd/>
            <a:tailEnd/>
          </a:ln>
        </p:spPr>
        <p:txBody>
          <a:bodyPr wrap="none" anchor="ctr"/>
          <a:lstStyle/>
          <a:p>
            <a:pPr algn="ctr"/>
            <a:endParaRPr lang="es-ES_tradnl">
              <a:latin typeface="Arial" charset="0"/>
              <a:cs typeface="Arial" charset="0"/>
            </a:endParaRPr>
          </a:p>
        </p:txBody>
      </p:sp>
      <p:sp>
        <p:nvSpPr>
          <p:cNvPr id="61" name="Text Box 4"/>
          <p:cNvSpPr txBox="1">
            <a:spLocks noChangeArrowheads="1"/>
          </p:cNvSpPr>
          <p:nvPr/>
        </p:nvSpPr>
        <p:spPr bwMode="auto">
          <a:xfrm>
            <a:off x="1776413" y="1743075"/>
            <a:ext cx="2574925" cy="336550"/>
          </a:xfrm>
          <a:prstGeom prst="rect">
            <a:avLst/>
          </a:prstGeom>
          <a:noFill/>
          <a:ln w="9525">
            <a:noFill/>
            <a:miter lim="800000"/>
            <a:headEnd/>
            <a:tailEnd/>
          </a:ln>
        </p:spPr>
        <p:txBody>
          <a:bodyPr>
            <a:spAutoFit/>
          </a:bodyPr>
          <a:lstStyle/>
          <a:p>
            <a:r>
              <a:rPr lang="es-ES" sz="1600" b="1">
                <a:solidFill>
                  <a:srgbClr val="000099"/>
                </a:solidFill>
                <a:latin typeface="Arial" charset="0"/>
                <a:cs typeface="Arial" charset="0"/>
              </a:rPr>
              <a:t>CENSO DE OBLIGADOS</a:t>
            </a:r>
          </a:p>
        </p:txBody>
      </p:sp>
      <p:sp>
        <p:nvSpPr>
          <p:cNvPr id="62" name="Oval 5"/>
          <p:cNvSpPr>
            <a:spLocks noChangeArrowheads="1"/>
          </p:cNvSpPr>
          <p:nvPr/>
        </p:nvSpPr>
        <p:spPr bwMode="auto">
          <a:xfrm>
            <a:off x="1700213" y="2357438"/>
            <a:ext cx="2895600" cy="2743200"/>
          </a:xfrm>
          <a:prstGeom prst="ellipse">
            <a:avLst/>
          </a:prstGeom>
          <a:solidFill>
            <a:srgbClr val="FFFF66"/>
          </a:solidFill>
          <a:ln w="9525">
            <a:solidFill>
              <a:schemeClr val="tx1"/>
            </a:solidFill>
            <a:round/>
            <a:headEnd/>
            <a:tailEnd/>
          </a:ln>
        </p:spPr>
        <p:txBody>
          <a:bodyPr wrap="none" anchor="ctr"/>
          <a:lstStyle/>
          <a:p>
            <a:pPr algn="ctr"/>
            <a:endParaRPr lang="es-ES_tradnl">
              <a:latin typeface="Arial" charset="0"/>
              <a:cs typeface="Arial" charset="0"/>
            </a:endParaRPr>
          </a:p>
        </p:txBody>
      </p:sp>
      <p:sp>
        <p:nvSpPr>
          <p:cNvPr id="63" name="Text Box 6"/>
          <p:cNvSpPr txBox="1">
            <a:spLocks noChangeArrowheads="1"/>
          </p:cNvSpPr>
          <p:nvPr/>
        </p:nvSpPr>
        <p:spPr bwMode="auto">
          <a:xfrm>
            <a:off x="2233613" y="2744788"/>
            <a:ext cx="1905000" cy="954087"/>
          </a:xfrm>
          <a:prstGeom prst="rect">
            <a:avLst/>
          </a:prstGeom>
          <a:noFill/>
          <a:ln w="9525">
            <a:noFill/>
            <a:miter lim="800000"/>
            <a:headEnd/>
            <a:tailEnd/>
          </a:ln>
        </p:spPr>
        <p:txBody>
          <a:bodyPr>
            <a:spAutoFit/>
          </a:bodyPr>
          <a:lstStyle/>
          <a:p>
            <a:pPr algn="ctr"/>
            <a:r>
              <a:rPr lang="es-ES" sz="1400" b="1">
                <a:solidFill>
                  <a:srgbClr val="000099"/>
                </a:solidFill>
                <a:latin typeface="Arial" charset="0"/>
                <a:cs typeface="Arial" charset="0"/>
              </a:rPr>
              <a:t>CENSO DE EMPRESARIOS,</a:t>
            </a:r>
          </a:p>
          <a:p>
            <a:pPr algn="ctr"/>
            <a:r>
              <a:rPr lang="es-ES" sz="1400" b="1">
                <a:solidFill>
                  <a:srgbClr val="000099"/>
                </a:solidFill>
                <a:latin typeface="Arial" charset="0"/>
                <a:cs typeface="Arial" charset="0"/>
              </a:rPr>
              <a:t>PROFESIONALES </a:t>
            </a:r>
          </a:p>
          <a:p>
            <a:pPr algn="ctr"/>
            <a:r>
              <a:rPr lang="es-ES" sz="1400" b="1">
                <a:solidFill>
                  <a:srgbClr val="000099"/>
                </a:solidFill>
                <a:latin typeface="Arial" charset="0"/>
                <a:cs typeface="Arial" charset="0"/>
              </a:rPr>
              <a:t>Y RETENEDORES</a:t>
            </a:r>
          </a:p>
        </p:txBody>
      </p:sp>
      <p:sp>
        <p:nvSpPr>
          <p:cNvPr id="64" name="Oval 7" descr="Vertical clara"/>
          <p:cNvSpPr>
            <a:spLocks noChangeArrowheads="1"/>
          </p:cNvSpPr>
          <p:nvPr/>
        </p:nvSpPr>
        <p:spPr bwMode="auto">
          <a:xfrm>
            <a:off x="2233613" y="3729038"/>
            <a:ext cx="1143000" cy="1066800"/>
          </a:xfrm>
          <a:prstGeom prst="ellipse">
            <a:avLst/>
          </a:prstGeom>
          <a:pattFill prst="ltVert">
            <a:fgClr>
              <a:schemeClr val="accent1"/>
            </a:fgClr>
            <a:bgClr>
              <a:schemeClr val="bg1"/>
            </a:bgClr>
          </a:pattFill>
          <a:ln w="9525">
            <a:solidFill>
              <a:schemeClr val="tx1"/>
            </a:solidFill>
            <a:round/>
            <a:headEnd/>
            <a:tailEnd/>
          </a:ln>
        </p:spPr>
        <p:txBody>
          <a:bodyPr wrap="none" anchor="ctr"/>
          <a:lstStyle/>
          <a:p>
            <a:pPr algn="ctr"/>
            <a:endParaRPr lang="es-ES_tradnl">
              <a:latin typeface="Arial" charset="0"/>
              <a:cs typeface="Arial" charset="0"/>
            </a:endParaRPr>
          </a:p>
        </p:txBody>
      </p:sp>
      <p:sp>
        <p:nvSpPr>
          <p:cNvPr id="65" name="Text Box 8"/>
          <p:cNvSpPr txBox="1">
            <a:spLocks noChangeArrowheads="1"/>
          </p:cNvSpPr>
          <p:nvPr/>
        </p:nvSpPr>
        <p:spPr bwMode="auto">
          <a:xfrm>
            <a:off x="2462213" y="4119563"/>
            <a:ext cx="609600" cy="304800"/>
          </a:xfrm>
          <a:prstGeom prst="rect">
            <a:avLst/>
          </a:prstGeom>
          <a:noFill/>
          <a:ln w="9525">
            <a:noFill/>
            <a:miter lim="800000"/>
            <a:headEnd/>
            <a:tailEnd/>
          </a:ln>
        </p:spPr>
        <p:txBody>
          <a:bodyPr>
            <a:spAutoFit/>
          </a:bodyPr>
          <a:lstStyle/>
          <a:p>
            <a:r>
              <a:rPr lang="es-ES" sz="1400" b="1">
                <a:solidFill>
                  <a:srgbClr val="000099"/>
                </a:solidFill>
                <a:latin typeface="Arial" charset="0"/>
                <a:cs typeface="Arial" charset="0"/>
              </a:rPr>
              <a:t>ROI</a:t>
            </a:r>
          </a:p>
        </p:txBody>
      </p:sp>
      <p:sp>
        <p:nvSpPr>
          <p:cNvPr id="66" name="Oval 9" descr="Horizontal clara"/>
          <p:cNvSpPr>
            <a:spLocks noChangeArrowheads="1"/>
          </p:cNvSpPr>
          <p:nvPr/>
        </p:nvSpPr>
        <p:spPr bwMode="auto">
          <a:xfrm>
            <a:off x="2995613" y="4081463"/>
            <a:ext cx="914400" cy="914400"/>
          </a:xfrm>
          <a:prstGeom prst="ellipse">
            <a:avLst/>
          </a:prstGeom>
          <a:pattFill prst="ltHorz">
            <a:fgClr>
              <a:schemeClr val="accent1"/>
            </a:fgClr>
            <a:bgClr>
              <a:schemeClr val="bg1"/>
            </a:bgClr>
          </a:pattFill>
          <a:ln w="9525">
            <a:solidFill>
              <a:schemeClr val="tx1"/>
            </a:solidFill>
            <a:round/>
            <a:headEnd/>
            <a:tailEnd/>
          </a:ln>
        </p:spPr>
        <p:txBody>
          <a:bodyPr wrap="none" anchor="ctr"/>
          <a:lstStyle/>
          <a:p>
            <a:pPr algn="ctr"/>
            <a:r>
              <a:rPr lang="es-ES" sz="1400" b="1">
                <a:solidFill>
                  <a:srgbClr val="000099"/>
                </a:solidFill>
                <a:latin typeface="Arial" charset="0"/>
                <a:cs typeface="Arial" charset="0"/>
              </a:rPr>
              <a:t>REOE</a:t>
            </a:r>
          </a:p>
        </p:txBody>
      </p:sp>
      <p:sp>
        <p:nvSpPr>
          <p:cNvPr id="67" name="Line 10"/>
          <p:cNvSpPr>
            <a:spLocks noChangeShapeType="1"/>
          </p:cNvSpPr>
          <p:nvPr/>
        </p:nvSpPr>
        <p:spPr bwMode="auto">
          <a:xfrm flipV="1">
            <a:off x="4357688" y="1557338"/>
            <a:ext cx="1214437" cy="300037"/>
          </a:xfrm>
          <a:prstGeom prst="line">
            <a:avLst/>
          </a:prstGeom>
          <a:noFill/>
          <a:ln w="9525">
            <a:solidFill>
              <a:srgbClr val="000099"/>
            </a:solidFill>
            <a:round/>
            <a:headEnd/>
            <a:tailEnd type="triangle" w="med" len="med"/>
          </a:ln>
        </p:spPr>
        <p:txBody>
          <a:bodyPr/>
          <a:lstStyle/>
          <a:p>
            <a:pPr>
              <a:defRPr/>
            </a:pPr>
            <a:endParaRPr lang="es-ES" dirty="0">
              <a:ln>
                <a:solidFill>
                  <a:srgbClr val="000099"/>
                </a:solidFill>
              </a:ln>
              <a:solidFill>
                <a:srgbClr val="000099"/>
              </a:solidFill>
              <a:latin typeface="Arial" pitchFamily="34" charset="0"/>
              <a:cs typeface="Arial" pitchFamily="34" charset="0"/>
            </a:endParaRPr>
          </a:p>
        </p:txBody>
      </p:sp>
      <p:sp>
        <p:nvSpPr>
          <p:cNvPr id="68" name="Text Box 11"/>
          <p:cNvSpPr txBox="1">
            <a:spLocks noChangeArrowheads="1"/>
          </p:cNvSpPr>
          <p:nvPr/>
        </p:nvSpPr>
        <p:spPr bwMode="auto">
          <a:xfrm>
            <a:off x="6072188" y="2286000"/>
            <a:ext cx="2590800" cy="3862388"/>
          </a:xfrm>
          <a:prstGeom prst="rect">
            <a:avLst/>
          </a:prstGeom>
          <a:noFill/>
          <a:ln w="9525">
            <a:noFill/>
            <a:miter lim="800000"/>
            <a:headEnd/>
            <a:tailEnd/>
          </a:ln>
        </p:spPr>
        <p:txBody>
          <a:bodyPr>
            <a:spAutoFit/>
          </a:bodyPr>
          <a:lstStyle/>
          <a:p>
            <a:pPr>
              <a:spcBef>
                <a:spcPct val="50000"/>
              </a:spcBef>
            </a:pPr>
            <a:r>
              <a:rPr lang="es-ES" sz="1400" b="1">
                <a:solidFill>
                  <a:srgbClr val="000099"/>
                </a:solidFill>
                <a:latin typeface="Arial" charset="0"/>
                <a:cs typeface="Arial" charset="0"/>
              </a:rPr>
              <a:t>Empresarios, profesionales y retenedores en general</a:t>
            </a:r>
          </a:p>
          <a:p>
            <a:pPr>
              <a:spcBef>
                <a:spcPct val="50000"/>
              </a:spcBef>
            </a:pPr>
            <a:r>
              <a:rPr lang="es-ES" sz="1400" b="1">
                <a:solidFill>
                  <a:srgbClr val="000099"/>
                </a:solidFill>
                <a:latin typeface="Arial" charset="0"/>
                <a:cs typeface="Arial" charset="0"/>
              </a:rPr>
              <a:t>Otras personas jurídicas que realizan AIB’s sujetas al IVA</a:t>
            </a:r>
          </a:p>
          <a:p>
            <a:pPr>
              <a:spcBef>
                <a:spcPct val="50000"/>
              </a:spcBef>
            </a:pPr>
            <a:r>
              <a:rPr lang="es-ES" sz="1400" b="1">
                <a:solidFill>
                  <a:srgbClr val="000099"/>
                </a:solidFill>
                <a:latin typeface="Arial" charset="0"/>
                <a:cs typeface="Arial" charset="0"/>
              </a:rPr>
              <a:t>No residentes con establecimiento permanente</a:t>
            </a:r>
          </a:p>
          <a:p>
            <a:pPr>
              <a:spcBef>
                <a:spcPct val="50000"/>
              </a:spcBef>
            </a:pPr>
            <a:r>
              <a:rPr lang="es-ES" sz="1400" b="1">
                <a:solidFill>
                  <a:srgbClr val="000099"/>
                </a:solidFill>
                <a:latin typeface="Arial" charset="0"/>
                <a:cs typeface="Arial" charset="0"/>
              </a:rPr>
              <a:t>Entidades Atribución Rentas constituidas en el extranjero con presencia en territorio español</a:t>
            </a:r>
          </a:p>
          <a:p>
            <a:pPr>
              <a:spcBef>
                <a:spcPct val="50000"/>
              </a:spcBef>
            </a:pPr>
            <a:r>
              <a:rPr lang="es-ES" sz="1400" b="1">
                <a:solidFill>
                  <a:srgbClr val="000099"/>
                </a:solidFill>
                <a:latin typeface="Arial" charset="0"/>
                <a:cs typeface="Arial" charset="0"/>
              </a:rPr>
              <a:t>No establecidos, sujetos pasivos IVA</a:t>
            </a:r>
          </a:p>
          <a:p>
            <a:pPr>
              <a:spcBef>
                <a:spcPct val="50000"/>
              </a:spcBef>
            </a:pPr>
            <a:r>
              <a:rPr lang="es-ES" sz="1400" b="1">
                <a:solidFill>
                  <a:srgbClr val="000099"/>
                </a:solidFill>
                <a:latin typeface="Arial" charset="0"/>
                <a:cs typeface="Arial" charset="0"/>
              </a:rPr>
              <a:t>Socios, Herederos y partícipes en EAR</a:t>
            </a:r>
            <a:endParaRPr lang="es-ES_tradnl" sz="1200">
              <a:solidFill>
                <a:srgbClr val="000099"/>
              </a:solidFill>
              <a:latin typeface="Arial" charset="0"/>
              <a:cs typeface="Arial" charset="0"/>
            </a:endParaRPr>
          </a:p>
        </p:txBody>
      </p:sp>
      <p:sp>
        <p:nvSpPr>
          <p:cNvPr id="69" name="AutoShape 12"/>
          <p:cNvSpPr>
            <a:spLocks/>
          </p:cNvSpPr>
          <p:nvPr/>
        </p:nvSpPr>
        <p:spPr bwMode="auto">
          <a:xfrm>
            <a:off x="5715000" y="2209800"/>
            <a:ext cx="304800" cy="3862388"/>
          </a:xfrm>
          <a:prstGeom prst="leftBrace">
            <a:avLst>
              <a:gd name="adj1" fmla="val 110410"/>
              <a:gd name="adj2" fmla="val 50000"/>
            </a:avLst>
          </a:prstGeom>
          <a:noFill/>
          <a:ln w="19050">
            <a:solidFill>
              <a:srgbClr val="000099"/>
            </a:solidFill>
            <a:round/>
            <a:headEnd/>
            <a:tailEnd/>
          </a:ln>
        </p:spPr>
        <p:txBody>
          <a:bodyPr wrap="none" anchor="ctr"/>
          <a:lstStyle/>
          <a:p>
            <a:endParaRPr lang="en-US">
              <a:solidFill>
                <a:srgbClr val="000099"/>
              </a:solidFill>
              <a:latin typeface="Arial" charset="0"/>
              <a:cs typeface="Arial" charset="0"/>
            </a:endParaRPr>
          </a:p>
        </p:txBody>
      </p:sp>
      <p:sp>
        <p:nvSpPr>
          <p:cNvPr id="70" name="Line 13"/>
          <p:cNvSpPr>
            <a:spLocks noChangeShapeType="1"/>
          </p:cNvSpPr>
          <p:nvPr/>
        </p:nvSpPr>
        <p:spPr bwMode="auto">
          <a:xfrm>
            <a:off x="3886200" y="3709988"/>
            <a:ext cx="1828800" cy="214312"/>
          </a:xfrm>
          <a:prstGeom prst="line">
            <a:avLst/>
          </a:prstGeom>
          <a:noFill/>
          <a:ln w="9525">
            <a:solidFill>
              <a:srgbClr val="000099"/>
            </a:solidFill>
            <a:round/>
            <a:headEnd/>
            <a:tailEnd type="triangle" w="med" len="med"/>
          </a:ln>
        </p:spPr>
        <p:txBody>
          <a:bodyPr/>
          <a:lstStyle/>
          <a:p>
            <a:endParaRPr lang="en-US"/>
          </a:p>
        </p:txBody>
      </p:sp>
      <p:sp>
        <p:nvSpPr>
          <p:cNvPr id="71" name="Text Box 15"/>
          <p:cNvSpPr txBox="1">
            <a:spLocks noChangeArrowheads="1"/>
          </p:cNvSpPr>
          <p:nvPr/>
        </p:nvSpPr>
        <p:spPr bwMode="auto">
          <a:xfrm>
            <a:off x="428625" y="4913313"/>
            <a:ext cx="1824038" cy="1016000"/>
          </a:xfrm>
          <a:prstGeom prst="rect">
            <a:avLst/>
          </a:prstGeom>
          <a:noFill/>
          <a:ln w="9525">
            <a:noFill/>
            <a:miter lim="800000"/>
            <a:headEnd/>
            <a:tailEnd/>
          </a:ln>
        </p:spPr>
        <p:txBody>
          <a:bodyPr>
            <a:spAutoFit/>
          </a:bodyPr>
          <a:lstStyle/>
          <a:p>
            <a:pPr algn="ctr"/>
            <a:r>
              <a:rPr lang="es-ES" sz="1200" b="1">
                <a:solidFill>
                  <a:srgbClr val="000099"/>
                </a:solidFill>
                <a:latin typeface="Arial" charset="0"/>
                <a:cs typeface="Arial" charset="0"/>
              </a:rPr>
              <a:t>Operadores económicos</a:t>
            </a:r>
          </a:p>
          <a:p>
            <a:pPr algn="ctr"/>
            <a:r>
              <a:rPr lang="es-ES" sz="1200" b="1">
                <a:solidFill>
                  <a:srgbClr val="000099"/>
                </a:solidFill>
                <a:latin typeface="Arial" charset="0"/>
                <a:cs typeface="Arial" charset="0"/>
              </a:rPr>
              <a:t>que realizan entregas y adquisiciones</a:t>
            </a:r>
          </a:p>
          <a:p>
            <a:pPr algn="ctr"/>
            <a:r>
              <a:rPr lang="es-ES" sz="1200" b="1">
                <a:solidFill>
                  <a:srgbClr val="000099"/>
                </a:solidFill>
                <a:latin typeface="Arial" charset="0"/>
                <a:cs typeface="Arial" charset="0"/>
              </a:rPr>
              <a:t>intracomunitarias</a:t>
            </a:r>
          </a:p>
        </p:txBody>
      </p:sp>
      <p:sp>
        <p:nvSpPr>
          <p:cNvPr id="72" name="Line 16"/>
          <p:cNvSpPr>
            <a:spLocks noChangeShapeType="1"/>
          </p:cNvSpPr>
          <p:nvPr/>
        </p:nvSpPr>
        <p:spPr bwMode="auto">
          <a:xfrm>
            <a:off x="3605213" y="4643438"/>
            <a:ext cx="923925" cy="709612"/>
          </a:xfrm>
          <a:prstGeom prst="line">
            <a:avLst/>
          </a:prstGeom>
          <a:noFill/>
          <a:ln w="9525">
            <a:solidFill>
              <a:srgbClr val="000099"/>
            </a:solidFill>
            <a:round/>
            <a:headEnd/>
            <a:tailEnd type="triangle" w="med" len="med"/>
          </a:ln>
        </p:spPr>
        <p:txBody>
          <a:bodyPr/>
          <a:lstStyle/>
          <a:p>
            <a:endParaRPr lang="en-US"/>
          </a:p>
        </p:txBody>
      </p:sp>
      <p:sp>
        <p:nvSpPr>
          <p:cNvPr id="73" name="Oval 17"/>
          <p:cNvSpPr>
            <a:spLocks noChangeArrowheads="1"/>
          </p:cNvSpPr>
          <p:nvPr/>
        </p:nvSpPr>
        <p:spPr bwMode="auto">
          <a:xfrm>
            <a:off x="3071813" y="3729038"/>
            <a:ext cx="609600" cy="609600"/>
          </a:xfrm>
          <a:prstGeom prst="ellipse">
            <a:avLst/>
          </a:prstGeom>
          <a:solidFill>
            <a:schemeClr val="accent1"/>
          </a:solidFill>
          <a:ln w="9525">
            <a:solidFill>
              <a:schemeClr val="tx1"/>
            </a:solidFill>
            <a:round/>
            <a:headEnd/>
            <a:tailEnd/>
          </a:ln>
        </p:spPr>
        <p:txBody>
          <a:bodyPr wrap="none" anchor="ctr"/>
          <a:lstStyle/>
          <a:p>
            <a:pPr algn="ctr"/>
            <a:r>
              <a:rPr lang="es-ES" sz="1400" b="1">
                <a:latin typeface="Arial" charset="0"/>
                <a:cs typeface="Arial" charset="0"/>
              </a:rPr>
              <a:t>GGEE</a:t>
            </a:r>
          </a:p>
        </p:txBody>
      </p:sp>
      <p:sp>
        <p:nvSpPr>
          <p:cNvPr id="74" name="Line 18"/>
          <p:cNvSpPr>
            <a:spLocks noChangeShapeType="1"/>
          </p:cNvSpPr>
          <p:nvPr/>
        </p:nvSpPr>
        <p:spPr bwMode="auto">
          <a:xfrm>
            <a:off x="3571875" y="4110038"/>
            <a:ext cx="1600200" cy="762000"/>
          </a:xfrm>
          <a:prstGeom prst="line">
            <a:avLst/>
          </a:prstGeom>
          <a:noFill/>
          <a:ln w="9525">
            <a:solidFill>
              <a:srgbClr val="000099"/>
            </a:solidFill>
            <a:round/>
            <a:headEnd/>
            <a:tailEnd type="triangle" w="med" len="med"/>
          </a:ln>
        </p:spPr>
        <p:txBody>
          <a:bodyPr/>
          <a:lstStyle/>
          <a:p>
            <a:pPr>
              <a:defRPr/>
            </a:pPr>
            <a:endParaRPr lang="es-ES" dirty="0">
              <a:ln>
                <a:solidFill>
                  <a:srgbClr val="000099"/>
                </a:solidFill>
              </a:ln>
              <a:solidFill>
                <a:srgbClr val="000000"/>
              </a:solidFill>
              <a:latin typeface="Arial" pitchFamily="34" charset="0"/>
              <a:cs typeface="Arial" pitchFamily="34" charset="0"/>
            </a:endParaRPr>
          </a:p>
        </p:txBody>
      </p:sp>
      <p:sp>
        <p:nvSpPr>
          <p:cNvPr id="75" name="Text Box 19"/>
          <p:cNvSpPr txBox="1">
            <a:spLocks noChangeArrowheads="1"/>
          </p:cNvSpPr>
          <p:nvPr/>
        </p:nvSpPr>
        <p:spPr bwMode="auto">
          <a:xfrm>
            <a:off x="5000625" y="4800600"/>
            <a:ext cx="971550" cy="461963"/>
          </a:xfrm>
          <a:prstGeom prst="rect">
            <a:avLst/>
          </a:prstGeom>
          <a:noFill/>
          <a:ln w="9525">
            <a:noFill/>
            <a:miter lim="800000"/>
            <a:headEnd/>
            <a:tailEnd/>
          </a:ln>
        </p:spPr>
        <p:txBody>
          <a:bodyPr>
            <a:spAutoFit/>
          </a:bodyPr>
          <a:lstStyle/>
          <a:p>
            <a:pPr algn="ctr">
              <a:spcBef>
                <a:spcPct val="50000"/>
              </a:spcBef>
            </a:pPr>
            <a:r>
              <a:rPr lang="es-ES" sz="1200" b="1">
                <a:solidFill>
                  <a:srgbClr val="000099"/>
                </a:solidFill>
                <a:latin typeface="Arial" charset="0"/>
                <a:cs typeface="Arial" charset="0"/>
              </a:rPr>
              <a:t>Grandes Empresas</a:t>
            </a:r>
            <a:endParaRPr lang="es-ES" sz="1400" b="1">
              <a:solidFill>
                <a:srgbClr val="000099"/>
              </a:solidFill>
              <a:latin typeface="Arial" charset="0"/>
              <a:cs typeface="Arial" charset="0"/>
            </a:endParaRPr>
          </a:p>
        </p:txBody>
      </p:sp>
      <p:sp>
        <p:nvSpPr>
          <p:cNvPr id="76" name="Text Box 20"/>
          <p:cNvSpPr txBox="1">
            <a:spLocks noChangeArrowheads="1"/>
          </p:cNvSpPr>
          <p:nvPr/>
        </p:nvSpPr>
        <p:spPr bwMode="auto">
          <a:xfrm rot="-756594">
            <a:off x="4113213" y="1436688"/>
            <a:ext cx="1752600" cy="304800"/>
          </a:xfrm>
          <a:prstGeom prst="rect">
            <a:avLst/>
          </a:prstGeom>
          <a:noFill/>
          <a:ln w="9525">
            <a:noFill/>
            <a:miter lim="800000"/>
            <a:headEnd/>
            <a:tailEnd/>
          </a:ln>
        </p:spPr>
        <p:txBody>
          <a:bodyPr>
            <a:spAutoFit/>
          </a:bodyPr>
          <a:lstStyle/>
          <a:p>
            <a:pPr>
              <a:spcBef>
                <a:spcPct val="50000"/>
              </a:spcBef>
            </a:pPr>
            <a:r>
              <a:rPr lang="es-ES" sz="1400" b="1">
                <a:solidFill>
                  <a:srgbClr val="000099"/>
                </a:solidFill>
                <a:latin typeface="Arial" charset="0"/>
                <a:cs typeface="Arial" charset="0"/>
              </a:rPr>
              <a:t>Sin restricciones</a:t>
            </a:r>
          </a:p>
        </p:txBody>
      </p:sp>
      <p:sp>
        <p:nvSpPr>
          <p:cNvPr id="77" name="AutoShape 21"/>
          <p:cNvSpPr>
            <a:spLocks/>
          </p:cNvSpPr>
          <p:nvPr/>
        </p:nvSpPr>
        <p:spPr bwMode="auto">
          <a:xfrm>
            <a:off x="5715000" y="1066800"/>
            <a:ext cx="285750" cy="1004888"/>
          </a:xfrm>
          <a:prstGeom prst="leftBrace">
            <a:avLst>
              <a:gd name="adj1" fmla="val 38895"/>
              <a:gd name="adj2" fmla="val 50000"/>
            </a:avLst>
          </a:prstGeom>
          <a:noFill/>
          <a:ln w="19050">
            <a:solidFill>
              <a:srgbClr val="000099"/>
            </a:solidFill>
            <a:round/>
            <a:headEnd/>
            <a:tailEnd/>
          </a:ln>
        </p:spPr>
        <p:txBody>
          <a:bodyPr wrap="none" anchor="ctr"/>
          <a:lstStyle/>
          <a:p>
            <a:endParaRPr lang="en-US">
              <a:solidFill>
                <a:srgbClr val="000099"/>
              </a:solidFill>
              <a:latin typeface="Arial" charset="0"/>
              <a:cs typeface="Arial" charset="0"/>
            </a:endParaRPr>
          </a:p>
        </p:txBody>
      </p:sp>
      <p:sp>
        <p:nvSpPr>
          <p:cNvPr id="78" name="Text Box 22"/>
          <p:cNvSpPr txBox="1">
            <a:spLocks noChangeArrowheads="1"/>
          </p:cNvSpPr>
          <p:nvPr/>
        </p:nvSpPr>
        <p:spPr bwMode="auto">
          <a:xfrm>
            <a:off x="3743325" y="5357813"/>
            <a:ext cx="2143125" cy="830262"/>
          </a:xfrm>
          <a:prstGeom prst="rect">
            <a:avLst/>
          </a:prstGeom>
          <a:noFill/>
          <a:ln w="9525">
            <a:noFill/>
            <a:miter lim="800000"/>
            <a:headEnd/>
            <a:tailEnd/>
          </a:ln>
        </p:spPr>
        <p:txBody>
          <a:bodyPr>
            <a:spAutoFit/>
          </a:bodyPr>
          <a:lstStyle/>
          <a:p>
            <a:pPr algn="ctr"/>
            <a:r>
              <a:rPr lang="es-ES" sz="1200" b="1">
                <a:solidFill>
                  <a:srgbClr val="000099"/>
                </a:solidFill>
                <a:latin typeface="Arial" charset="0"/>
                <a:cs typeface="Arial" charset="0"/>
              </a:rPr>
              <a:t>Empresarios y profesionales con derecho a devolución mensual IVA (artículo 30 RIVA)</a:t>
            </a:r>
          </a:p>
        </p:txBody>
      </p:sp>
      <p:sp>
        <p:nvSpPr>
          <p:cNvPr id="79" name="Rectangle 24"/>
          <p:cNvSpPr>
            <a:spLocks noChangeArrowheads="1"/>
          </p:cNvSpPr>
          <p:nvPr/>
        </p:nvSpPr>
        <p:spPr bwMode="auto">
          <a:xfrm>
            <a:off x="5969000" y="1128713"/>
            <a:ext cx="2635250" cy="954087"/>
          </a:xfrm>
          <a:prstGeom prst="rect">
            <a:avLst/>
          </a:prstGeom>
          <a:noFill/>
          <a:ln w="9525">
            <a:noFill/>
            <a:miter lim="800000"/>
            <a:headEnd/>
            <a:tailEnd/>
          </a:ln>
        </p:spPr>
        <p:txBody>
          <a:bodyPr>
            <a:spAutoFit/>
          </a:bodyPr>
          <a:lstStyle/>
          <a:p>
            <a:r>
              <a:rPr lang="es-ES" sz="1400" b="1">
                <a:solidFill>
                  <a:srgbClr val="000099"/>
                </a:solidFill>
                <a:latin typeface="Arial" charset="0"/>
                <a:cs typeface="Arial" charset="0"/>
              </a:rPr>
              <a:t>Personas y entidades con NIF, físicas o jurídicas, nacionales o extranjeras, residentes o no residentes</a:t>
            </a:r>
          </a:p>
        </p:txBody>
      </p:sp>
      <p:sp>
        <p:nvSpPr>
          <p:cNvPr id="80" name="Oval 26"/>
          <p:cNvSpPr>
            <a:spLocks noChangeArrowheads="1"/>
          </p:cNvSpPr>
          <p:nvPr/>
        </p:nvSpPr>
        <p:spPr bwMode="auto">
          <a:xfrm>
            <a:off x="2614613" y="4491038"/>
            <a:ext cx="609600" cy="609600"/>
          </a:xfrm>
          <a:prstGeom prst="ellipse">
            <a:avLst/>
          </a:prstGeom>
          <a:solidFill>
            <a:srgbClr val="00FF00"/>
          </a:solidFill>
          <a:ln w="9525">
            <a:solidFill>
              <a:schemeClr val="tx1"/>
            </a:solidFill>
            <a:round/>
            <a:headEnd/>
            <a:tailEnd/>
          </a:ln>
        </p:spPr>
        <p:txBody>
          <a:bodyPr wrap="none" anchor="ctr"/>
          <a:lstStyle/>
          <a:p>
            <a:pPr algn="ctr"/>
            <a:r>
              <a:rPr lang="es-ES" sz="1400" b="1">
                <a:solidFill>
                  <a:srgbClr val="000099"/>
                </a:solidFill>
                <a:latin typeface="Arial" charset="0"/>
                <a:cs typeface="Arial" charset="0"/>
              </a:rPr>
              <a:t>IIEE</a:t>
            </a:r>
          </a:p>
        </p:txBody>
      </p:sp>
      <p:sp>
        <p:nvSpPr>
          <p:cNvPr id="81" name="Line 27"/>
          <p:cNvSpPr>
            <a:spLocks noChangeShapeType="1"/>
          </p:cNvSpPr>
          <p:nvPr/>
        </p:nvSpPr>
        <p:spPr bwMode="auto">
          <a:xfrm flipH="1">
            <a:off x="1428750" y="4352925"/>
            <a:ext cx="1100138" cy="647700"/>
          </a:xfrm>
          <a:prstGeom prst="line">
            <a:avLst/>
          </a:prstGeom>
          <a:noFill/>
          <a:ln w="9525">
            <a:solidFill>
              <a:srgbClr val="000099"/>
            </a:solidFill>
            <a:round/>
            <a:headEnd/>
            <a:tailEnd type="triangle" w="med" len="med"/>
          </a:ln>
        </p:spPr>
        <p:txBody>
          <a:bodyPr/>
          <a:lstStyle/>
          <a:p>
            <a:endParaRPr lang="en-US"/>
          </a:p>
        </p:txBody>
      </p:sp>
      <p:sp>
        <p:nvSpPr>
          <p:cNvPr id="82" name="Text Box 29"/>
          <p:cNvSpPr txBox="1">
            <a:spLocks noChangeArrowheads="1"/>
          </p:cNvSpPr>
          <p:nvPr/>
        </p:nvSpPr>
        <p:spPr bwMode="auto">
          <a:xfrm>
            <a:off x="2073275" y="5699125"/>
            <a:ext cx="1570038" cy="461963"/>
          </a:xfrm>
          <a:prstGeom prst="rect">
            <a:avLst/>
          </a:prstGeom>
          <a:noFill/>
          <a:ln w="9525">
            <a:noFill/>
            <a:miter lim="800000"/>
            <a:headEnd/>
            <a:tailEnd/>
          </a:ln>
        </p:spPr>
        <p:txBody>
          <a:bodyPr wrap="none">
            <a:spAutoFit/>
          </a:bodyPr>
          <a:lstStyle/>
          <a:p>
            <a:pPr algn="ctr"/>
            <a:r>
              <a:rPr lang="es-ES" sz="1200" b="1">
                <a:solidFill>
                  <a:srgbClr val="000099"/>
                </a:solidFill>
                <a:latin typeface="Arial" charset="0"/>
                <a:cs typeface="Arial" charset="0"/>
              </a:rPr>
              <a:t>Registro territorial </a:t>
            </a:r>
          </a:p>
          <a:p>
            <a:pPr algn="ctr"/>
            <a:r>
              <a:rPr lang="es-ES" sz="1200" b="1">
                <a:solidFill>
                  <a:srgbClr val="000099"/>
                </a:solidFill>
                <a:latin typeface="Arial" charset="0"/>
                <a:cs typeface="Arial" charset="0"/>
              </a:rPr>
              <a:t>IIEE fabricación</a:t>
            </a:r>
          </a:p>
        </p:txBody>
      </p:sp>
      <p:sp>
        <p:nvSpPr>
          <p:cNvPr id="83" name="Line 14"/>
          <p:cNvSpPr>
            <a:spLocks noChangeShapeType="1"/>
          </p:cNvSpPr>
          <p:nvPr/>
        </p:nvSpPr>
        <p:spPr bwMode="auto">
          <a:xfrm flipH="1">
            <a:off x="2786063" y="4924425"/>
            <a:ext cx="100012" cy="857250"/>
          </a:xfrm>
          <a:prstGeom prst="line">
            <a:avLst/>
          </a:prstGeom>
          <a:noFill/>
          <a:ln w="9525">
            <a:solidFill>
              <a:srgbClr val="000099"/>
            </a:solidFill>
            <a:round/>
            <a:headEnd/>
            <a:tailEnd type="triangle" w="med" len="med"/>
          </a:ln>
        </p:spPr>
        <p:txBody>
          <a:bodyPr/>
          <a:lstStyle/>
          <a:p>
            <a:endParaRPr lang="en-US"/>
          </a:p>
        </p:txBody>
      </p:sp>
      <p:sp>
        <p:nvSpPr>
          <p:cNvPr id="84" name="Rectangle 3"/>
          <p:cNvSpPr>
            <a:spLocks noChangeArrowheads="1"/>
          </p:cNvSpPr>
          <p:nvPr/>
        </p:nvSpPr>
        <p:spPr bwMode="auto">
          <a:xfrm>
            <a:off x="533400" y="571480"/>
            <a:ext cx="8070850" cy="36933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Formación de los Censos en el ámbito del Estado </a:t>
            </a:r>
            <a:r>
              <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(competencia AEAT)</a:t>
            </a:r>
            <a:endPar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linds(horizontal)">
                                      <p:cBhvr>
                                        <p:cTn id="7" dur="500"/>
                                        <p:tgtEl>
                                          <p:spTgt spid="60"/>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61"/>
                                        </p:tgtEl>
                                        <p:attrNameLst>
                                          <p:attrName>style.visibility</p:attrName>
                                        </p:attrNameLst>
                                      </p:cBhvr>
                                      <p:to>
                                        <p:strVal val="visible"/>
                                      </p:to>
                                    </p:set>
                                  </p:childTnLst>
                                </p:cTn>
                              </p:par>
                            </p:childTnLst>
                          </p:cTn>
                        </p:par>
                        <p:par>
                          <p:cTn id="11" fill="hold">
                            <p:stCondLst>
                              <p:cond delay="1000"/>
                            </p:stCondLst>
                            <p:childTnLst>
                              <p:par>
                                <p:cTn id="12" presetID="17" presetClass="entr" presetSubtype="8" fill="hold" nodeType="afterEffect">
                                  <p:stCondLst>
                                    <p:cond delay="0"/>
                                  </p:stCondLst>
                                  <p:childTnLst>
                                    <p:set>
                                      <p:cBhvr>
                                        <p:cTn id="13" dur="1" fill="hold">
                                          <p:stCondLst>
                                            <p:cond delay="0"/>
                                          </p:stCondLst>
                                        </p:cTn>
                                        <p:tgtEl>
                                          <p:spTgt spid="67"/>
                                        </p:tgtEl>
                                        <p:attrNameLst>
                                          <p:attrName>style.visibility</p:attrName>
                                        </p:attrNameLst>
                                      </p:cBhvr>
                                      <p:to>
                                        <p:strVal val="visible"/>
                                      </p:to>
                                    </p:set>
                                    <p:anim calcmode="lin" valueType="num">
                                      <p:cBhvr>
                                        <p:cTn id="14" dur="500" fill="hold"/>
                                        <p:tgtEl>
                                          <p:spTgt spid="67"/>
                                        </p:tgtEl>
                                        <p:attrNameLst>
                                          <p:attrName>ppt_x</p:attrName>
                                        </p:attrNameLst>
                                      </p:cBhvr>
                                      <p:tavLst>
                                        <p:tav tm="0">
                                          <p:val>
                                            <p:strVal val="#ppt_x-#ppt_w/2"/>
                                          </p:val>
                                        </p:tav>
                                        <p:tav tm="100000">
                                          <p:val>
                                            <p:strVal val="#ppt_x"/>
                                          </p:val>
                                        </p:tav>
                                      </p:tavLst>
                                    </p:anim>
                                    <p:anim calcmode="lin" valueType="num">
                                      <p:cBhvr>
                                        <p:cTn id="15" dur="500" fill="hold"/>
                                        <p:tgtEl>
                                          <p:spTgt spid="67"/>
                                        </p:tgtEl>
                                        <p:attrNameLst>
                                          <p:attrName>ppt_y</p:attrName>
                                        </p:attrNameLst>
                                      </p:cBhvr>
                                      <p:tavLst>
                                        <p:tav tm="0">
                                          <p:val>
                                            <p:strVal val="#ppt_y"/>
                                          </p:val>
                                        </p:tav>
                                        <p:tav tm="100000">
                                          <p:val>
                                            <p:strVal val="#ppt_y"/>
                                          </p:val>
                                        </p:tav>
                                      </p:tavLst>
                                    </p:anim>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strVal val="#ppt_h"/>
                                          </p:val>
                                        </p:tav>
                                        <p:tav tm="100000">
                                          <p:val>
                                            <p:strVal val="#ppt_h"/>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76"/>
                                        </p:tgtEl>
                                        <p:attrNameLst>
                                          <p:attrName>style.visibility</p:attrName>
                                        </p:attrNameLst>
                                      </p:cBhvr>
                                      <p:to>
                                        <p:strVal val="visible"/>
                                      </p:to>
                                    </p:set>
                                    <p:anim calcmode="lin" valueType="num">
                                      <p:cBhvr additive="base">
                                        <p:cTn id="21" dur="500" fill="hold"/>
                                        <p:tgtEl>
                                          <p:spTgt spid="76"/>
                                        </p:tgtEl>
                                        <p:attrNameLst>
                                          <p:attrName>ppt_x</p:attrName>
                                        </p:attrNameLst>
                                      </p:cBhvr>
                                      <p:tavLst>
                                        <p:tav tm="0">
                                          <p:val>
                                            <p:strVal val="0-#ppt_w/2"/>
                                          </p:val>
                                        </p:tav>
                                        <p:tav tm="100000">
                                          <p:val>
                                            <p:strVal val="#ppt_x"/>
                                          </p:val>
                                        </p:tav>
                                      </p:tavLst>
                                    </p:anim>
                                    <p:anim calcmode="lin" valueType="num">
                                      <p:cBhvr additive="base">
                                        <p:cTn id="22" dur="500" fill="hold"/>
                                        <p:tgtEl>
                                          <p:spTgt spid="76"/>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 calcmode="lin" valueType="num">
                                      <p:cBhvr additive="base">
                                        <p:cTn id="26" dur="500" fill="hold"/>
                                        <p:tgtEl>
                                          <p:spTgt spid="77"/>
                                        </p:tgtEl>
                                        <p:attrNameLst>
                                          <p:attrName>ppt_x</p:attrName>
                                        </p:attrNameLst>
                                      </p:cBhvr>
                                      <p:tavLst>
                                        <p:tav tm="0">
                                          <p:val>
                                            <p:strVal val="0-#ppt_w/2"/>
                                          </p:val>
                                        </p:tav>
                                        <p:tav tm="100000">
                                          <p:val>
                                            <p:strVal val="#ppt_x"/>
                                          </p:val>
                                        </p:tav>
                                      </p:tavLst>
                                    </p:anim>
                                    <p:anim calcmode="lin" valueType="num">
                                      <p:cBhvr additive="base">
                                        <p:cTn id="27" dur="500" fill="hold"/>
                                        <p:tgtEl>
                                          <p:spTgt spid="77"/>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500" fill="hold"/>
                                        <p:tgtEl>
                                          <p:spTgt spid="79"/>
                                        </p:tgtEl>
                                        <p:attrNameLst>
                                          <p:attrName>ppt_x</p:attrName>
                                        </p:attrNameLst>
                                      </p:cBhvr>
                                      <p:tavLst>
                                        <p:tav tm="0">
                                          <p:val>
                                            <p:strVal val="0-#ppt_w/2"/>
                                          </p:val>
                                        </p:tav>
                                        <p:tav tm="100000">
                                          <p:val>
                                            <p:strVal val="#ppt_x"/>
                                          </p:val>
                                        </p:tav>
                                      </p:tavLst>
                                    </p:anim>
                                    <p:anim calcmode="lin" valueType="num">
                                      <p:cBhvr additive="base">
                                        <p:cTn id="32" dur="500" fill="hold"/>
                                        <p:tgtEl>
                                          <p:spTgt spid="7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blinds(horizontal)">
                                      <p:cBhvr>
                                        <p:cTn id="37" dur="500"/>
                                        <p:tgtEl>
                                          <p:spTgt spid="62"/>
                                        </p:tgtEl>
                                      </p:cBhvr>
                                    </p:animEffect>
                                  </p:childTnLst>
                                </p:cTn>
                              </p:par>
                            </p:childTnLst>
                          </p:cTn>
                        </p:par>
                        <p:par>
                          <p:cTn id="38" fill="hold">
                            <p:stCondLst>
                              <p:cond delay="500"/>
                            </p:stCondLst>
                            <p:childTnLst>
                              <p:par>
                                <p:cTn id="39" presetID="1" presetClass="entr" presetSubtype="0" fill="hold" grpId="0" nodeType="afterEffect">
                                  <p:stCondLst>
                                    <p:cond delay="0"/>
                                  </p:stCondLst>
                                  <p:childTnLst>
                                    <p:set>
                                      <p:cBhvr>
                                        <p:cTn id="40" dur="1" fill="hold">
                                          <p:stCondLst>
                                            <p:cond delay="499"/>
                                          </p:stCondLst>
                                        </p:cTn>
                                        <p:tgtEl>
                                          <p:spTgt spid="63"/>
                                        </p:tgtEl>
                                        <p:attrNameLst>
                                          <p:attrName>style.visibility</p:attrName>
                                        </p:attrNameLst>
                                      </p:cBhvr>
                                      <p:to>
                                        <p:strVal val="visible"/>
                                      </p:to>
                                    </p:set>
                                  </p:childTnLst>
                                </p:cTn>
                              </p:par>
                            </p:childTnLst>
                          </p:cTn>
                        </p:par>
                        <p:par>
                          <p:cTn id="41" fill="hold">
                            <p:stCondLst>
                              <p:cond delay="1000"/>
                            </p:stCondLst>
                            <p:childTnLst>
                              <p:par>
                                <p:cTn id="42" presetID="17" presetClass="entr" presetSubtype="8"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p:cTn id="44" dur="500" fill="hold"/>
                                        <p:tgtEl>
                                          <p:spTgt spid="70"/>
                                        </p:tgtEl>
                                        <p:attrNameLst>
                                          <p:attrName>ppt_x</p:attrName>
                                        </p:attrNameLst>
                                      </p:cBhvr>
                                      <p:tavLst>
                                        <p:tav tm="0">
                                          <p:val>
                                            <p:strVal val="#ppt_x-#ppt_w/2"/>
                                          </p:val>
                                        </p:tav>
                                        <p:tav tm="100000">
                                          <p:val>
                                            <p:strVal val="#ppt_x"/>
                                          </p:val>
                                        </p:tav>
                                      </p:tavLst>
                                    </p:anim>
                                    <p:anim calcmode="lin" valueType="num">
                                      <p:cBhvr>
                                        <p:cTn id="45" dur="500" fill="hold"/>
                                        <p:tgtEl>
                                          <p:spTgt spid="70"/>
                                        </p:tgtEl>
                                        <p:attrNameLst>
                                          <p:attrName>ppt_y</p:attrName>
                                        </p:attrNameLst>
                                      </p:cBhvr>
                                      <p:tavLst>
                                        <p:tav tm="0">
                                          <p:val>
                                            <p:strVal val="#ppt_y"/>
                                          </p:val>
                                        </p:tav>
                                        <p:tav tm="100000">
                                          <p:val>
                                            <p:strVal val="#ppt_y"/>
                                          </p:val>
                                        </p:tav>
                                      </p:tavLst>
                                    </p:anim>
                                    <p:anim calcmode="lin" valueType="num">
                                      <p:cBhvr>
                                        <p:cTn id="46" dur="500" fill="hold"/>
                                        <p:tgtEl>
                                          <p:spTgt spid="70"/>
                                        </p:tgtEl>
                                        <p:attrNameLst>
                                          <p:attrName>ppt_w</p:attrName>
                                        </p:attrNameLst>
                                      </p:cBhvr>
                                      <p:tavLst>
                                        <p:tav tm="0">
                                          <p:val>
                                            <p:fltVal val="0"/>
                                          </p:val>
                                        </p:tav>
                                        <p:tav tm="100000">
                                          <p:val>
                                            <p:strVal val="#ppt_w"/>
                                          </p:val>
                                        </p:tav>
                                      </p:tavLst>
                                    </p:anim>
                                    <p:anim calcmode="lin" valueType="num">
                                      <p:cBhvr>
                                        <p:cTn id="47" dur="500" fill="hold"/>
                                        <p:tgtEl>
                                          <p:spTgt spid="70"/>
                                        </p:tgtEl>
                                        <p:attrNameLst>
                                          <p:attrName>ppt_h</p:attrName>
                                        </p:attrNameLst>
                                      </p:cBhvr>
                                      <p:tavLst>
                                        <p:tav tm="0">
                                          <p:val>
                                            <p:strVal val="#ppt_h"/>
                                          </p:val>
                                        </p:tav>
                                        <p:tav tm="100000">
                                          <p:val>
                                            <p:strVal val="#ppt_h"/>
                                          </p:val>
                                        </p:tav>
                                      </p:tavLst>
                                    </p:anim>
                                  </p:childTnLst>
                                </p:cTn>
                              </p:par>
                            </p:childTnLst>
                          </p:cTn>
                        </p:par>
                        <p:par>
                          <p:cTn id="48" fill="hold">
                            <p:stCondLst>
                              <p:cond delay="1500"/>
                            </p:stCondLst>
                            <p:childTnLst>
                              <p:par>
                                <p:cTn id="49" presetID="17" presetClass="entr" presetSubtype="1" fill="hold" grpId="0" nodeType="afterEffect">
                                  <p:stCondLst>
                                    <p:cond delay="0"/>
                                  </p:stCondLst>
                                  <p:childTnLst>
                                    <p:set>
                                      <p:cBhvr>
                                        <p:cTn id="50" dur="1" fill="hold">
                                          <p:stCondLst>
                                            <p:cond delay="0"/>
                                          </p:stCondLst>
                                        </p:cTn>
                                        <p:tgtEl>
                                          <p:spTgt spid="69"/>
                                        </p:tgtEl>
                                        <p:attrNameLst>
                                          <p:attrName>style.visibility</p:attrName>
                                        </p:attrNameLst>
                                      </p:cBhvr>
                                      <p:to>
                                        <p:strVal val="visible"/>
                                      </p:to>
                                    </p:set>
                                    <p:anim calcmode="lin" valueType="num">
                                      <p:cBhvr>
                                        <p:cTn id="51" dur="500" fill="hold"/>
                                        <p:tgtEl>
                                          <p:spTgt spid="69"/>
                                        </p:tgtEl>
                                        <p:attrNameLst>
                                          <p:attrName>ppt_x</p:attrName>
                                        </p:attrNameLst>
                                      </p:cBhvr>
                                      <p:tavLst>
                                        <p:tav tm="0">
                                          <p:val>
                                            <p:strVal val="#ppt_x"/>
                                          </p:val>
                                        </p:tav>
                                        <p:tav tm="100000">
                                          <p:val>
                                            <p:strVal val="#ppt_x"/>
                                          </p:val>
                                        </p:tav>
                                      </p:tavLst>
                                    </p:anim>
                                    <p:anim calcmode="lin" valueType="num">
                                      <p:cBhvr>
                                        <p:cTn id="52" dur="500" fill="hold"/>
                                        <p:tgtEl>
                                          <p:spTgt spid="69"/>
                                        </p:tgtEl>
                                        <p:attrNameLst>
                                          <p:attrName>ppt_y</p:attrName>
                                        </p:attrNameLst>
                                      </p:cBhvr>
                                      <p:tavLst>
                                        <p:tav tm="0">
                                          <p:val>
                                            <p:strVal val="#ppt_y-#ppt_h/2"/>
                                          </p:val>
                                        </p:tav>
                                        <p:tav tm="100000">
                                          <p:val>
                                            <p:strVal val="#ppt_y"/>
                                          </p:val>
                                        </p:tav>
                                      </p:tavLst>
                                    </p:anim>
                                    <p:anim calcmode="lin" valueType="num">
                                      <p:cBhvr>
                                        <p:cTn id="53" dur="500" fill="hold"/>
                                        <p:tgtEl>
                                          <p:spTgt spid="69"/>
                                        </p:tgtEl>
                                        <p:attrNameLst>
                                          <p:attrName>ppt_w</p:attrName>
                                        </p:attrNameLst>
                                      </p:cBhvr>
                                      <p:tavLst>
                                        <p:tav tm="0">
                                          <p:val>
                                            <p:strVal val="#ppt_w"/>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childTnLst>
                                </p:cTn>
                              </p:par>
                            </p:childTnLst>
                          </p:cTn>
                        </p:par>
                        <p:par>
                          <p:cTn id="55" fill="hold">
                            <p:stCondLst>
                              <p:cond delay="2000"/>
                            </p:stCondLst>
                            <p:childTnLst>
                              <p:par>
                                <p:cTn id="56" presetID="2" presetClass="entr" presetSubtype="8"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additive="base">
                                        <p:cTn id="58" dur="500" fill="hold"/>
                                        <p:tgtEl>
                                          <p:spTgt spid="68"/>
                                        </p:tgtEl>
                                        <p:attrNameLst>
                                          <p:attrName>ppt_x</p:attrName>
                                        </p:attrNameLst>
                                      </p:cBhvr>
                                      <p:tavLst>
                                        <p:tav tm="0">
                                          <p:val>
                                            <p:strVal val="0-#ppt_w/2"/>
                                          </p:val>
                                        </p:tav>
                                        <p:tav tm="100000">
                                          <p:val>
                                            <p:strVal val="#ppt_x"/>
                                          </p:val>
                                        </p:tav>
                                      </p:tavLst>
                                    </p:anim>
                                    <p:anim calcmode="lin" valueType="num">
                                      <p:cBhvr additive="base">
                                        <p:cTn id="59" dur="500" fill="hold"/>
                                        <p:tgtEl>
                                          <p:spTgt spid="68"/>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64"/>
                                        </p:tgtEl>
                                        <p:attrNameLst>
                                          <p:attrName>style.visibility</p:attrName>
                                        </p:attrNameLst>
                                      </p:cBhvr>
                                      <p:to>
                                        <p:strVal val="visible"/>
                                      </p:to>
                                    </p:set>
                                    <p:animEffect transition="in" filter="blinds(horizontal)">
                                      <p:cBhvr>
                                        <p:cTn id="64" dur="500"/>
                                        <p:tgtEl>
                                          <p:spTgt spid="64"/>
                                        </p:tgtEl>
                                      </p:cBhvr>
                                    </p:animEffect>
                                  </p:childTnLst>
                                </p:cTn>
                              </p:par>
                            </p:childTnLst>
                          </p:cTn>
                        </p:par>
                        <p:par>
                          <p:cTn id="65" fill="hold">
                            <p:stCondLst>
                              <p:cond delay="500"/>
                            </p:stCondLst>
                            <p:childTnLst>
                              <p:par>
                                <p:cTn id="66" presetID="3" presetClass="entr" presetSubtype="10" fill="hold" grpId="0" nodeType="afterEffect">
                                  <p:stCondLst>
                                    <p:cond delay="0"/>
                                  </p:stCondLst>
                                  <p:childTnLst>
                                    <p:set>
                                      <p:cBhvr>
                                        <p:cTn id="67" dur="1" fill="hold">
                                          <p:stCondLst>
                                            <p:cond delay="0"/>
                                          </p:stCondLst>
                                        </p:cTn>
                                        <p:tgtEl>
                                          <p:spTgt spid="65"/>
                                        </p:tgtEl>
                                        <p:attrNameLst>
                                          <p:attrName>style.visibility</p:attrName>
                                        </p:attrNameLst>
                                      </p:cBhvr>
                                      <p:to>
                                        <p:strVal val="visible"/>
                                      </p:to>
                                    </p:set>
                                    <p:animEffect transition="in" filter="blinds(horizontal)">
                                      <p:cBhvr>
                                        <p:cTn id="68" dur="500"/>
                                        <p:tgtEl>
                                          <p:spTgt spid="65"/>
                                        </p:tgtEl>
                                      </p:cBhvr>
                                    </p:animEffect>
                                  </p:childTnLst>
                                </p:cTn>
                              </p:par>
                            </p:childTnLst>
                          </p:cTn>
                        </p:par>
                        <p:par>
                          <p:cTn id="69" fill="hold">
                            <p:stCondLst>
                              <p:cond delay="1000"/>
                            </p:stCondLst>
                            <p:childTnLst>
                              <p:par>
                                <p:cTn id="70" presetID="2" presetClass="entr" presetSubtype="8" fill="hold" grpId="0" nodeType="afterEffect">
                                  <p:stCondLst>
                                    <p:cond delay="0"/>
                                  </p:stCondLst>
                                  <p:childTnLst>
                                    <p:set>
                                      <p:cBhvr>
                                        <p:cTn id="71" dur="1" fill="hold">
                                          <p:stCondLst>
                                            <p:cond delay="0"/>
                                          </p:stCondLst>
                                        </p:cTn>
                                        <p:tgtEl>
                                          <p:spTgt spid="81"/>
                                        </p:tgtEl>
                                        <p:attrNameLst>
                                          <p:attrName>style.visibility</p:attrName>
                                        </p:attrNameLst>
                                      </p:cBhvr>
                                      <p:to>
                                        <p:strVal val="visible"/>
                                      </p:to>
                                    </p:set>
                                    <p:anim calcmode="lin" valueType="num">
                                      <p:cBhvr additive="base">
                                        <p:cTn id="72" dur="500" fill="hold"/>
                                        <p:tgtEl>
                                          <p:spTgt spid="81"/>
                                        </p:tgtEl>
                                        <p:attrNameLst>
                                          <p:attrName>ppt_x</p:attrName>
                                        </p:attrNameLst>
                                      </p:cBhvr>
                                      <p:tavLst>
                                        <p:tav tm="0">
                                          <p:val>
                                            <p:strVal val="0-#ppt_w/2"/>
                                          </p:val>
                                        </p:tav>
                                        <p:tav tm="100000">
                                          <p:val>
                                            <p:strVal val="#ppt_x"/>
                                          </p:val>
                                        </p:tav>
                                      </p:tavLst>
                                    </p:anim>
                                    <p:anim calcmode="lin" valueType="num">
                                      <p:cBhvr additive="base">
                                        <p:cTn id="73" dur="500" fill="hold"/>
                                        <p:tgtEl>
                                          <p:spTgt spid="81"/>
                                        </p:tgtEl>
                                        <p:attrNameLst>
                                          <p:attrName>ppt_y</p:attrName>
                                        </p:attrNameLst>
                                      </p:cBhvr>
                                      <p:tavLst>
                                        <p:tav tm="0">
                                          <p:val>
                                            <p:strVal val="#ppt_y"/>
                                          </p:val>
                                        </p:tav>
                                        <p:tav tm="100000">
                                          <p:val>
                                            <p:strVal val="#ppt_y"/>
                                          </p:val>
                                        </p:tav>
                                      </p:tavLst>
                                    </p:anim>
                                  </p:childTnLst>
                                </p:cTn>
                              </p:par>
                            </p:childTnLst>
                          </p:cTn>
                        </p:par>
                        <p:par>
                          <p:cTn id="74" fill="hold">
                            <p:stCondLst>
                              <p:cond delay="1500"/>
                            </p:stCondLst>
                            <p:childTnLst>
                              <p:par>
                                <p:cTn id="75" presetID="1" presetClass="entr" presetSubtype="0" fill="hold" grpId="0" nodeType="afterEffect">
                                  <p:stCondLst>
                                    <p:cond delay="0"/>
                                  </p:stCondLst>
                                  <p:childTnLst>
                                    <p:set>
                                      <p:cBhvr>
                                        <p:cTn id="76" dur="1" fill="hold">
                                          <p:stCondLst>
                                            <p:cond delay="499"/>
                                          </p:stCondLst>
                                        </p:cTn>
                                        <p:tgtEl>
                                          <p:spTgt spid="71"/>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grpId="0" nodeType="clickEffect">
                                  <p:stCondLst>
                                    <p:cond delay="0"/>
                                  </p:stCondLst>
                                  <p:childTnLst>
                                    <p:set>
                                      <p:cBhvr>
                                        <p:cTn id="80" dur="1" fill="hold">
                                          <p:stCondLst>
                                            <p:cond delay="0"/>
                                          </p:stCondLst>
                                        </p:cTn>
                                        <p:tgtEl>
                                          <p:spTgt spid="66"/>
                                        </p:tgtEl>
                                        <p:attrNameLst>
                                          <p:attrName>style.visibility</p:attrName>
                                        </p:attrNameLst>
                                      </p:cBhvr>
                                      <p:to>
                                        <p:strVal val="visible"/>
                                      </p:to>
                                    </p:set>
                                    <p:animEffect transition="in" filter="blinds(horizontal)">
                                      <p:cBhvr>
                                        <p:cTn id="81" dur="500"/>
                                        <p:tgtEl>
                                          <p:spTgt spid="66"/>
                                        </p:tgtEl>
                                      </p:cBhvr>
                                    </p:animEffect>
                                  </p:childTnLst>
                                </p:cTn>
                              </p:par>
                            </p:childTnLst>
                          </p:cTn>
                        </p:par>
                        <p:par>
                          <p:cTn id="82" fill="hold">
                            <p:stCondLst>
                              <p:cond delay="500"/>
                            </p:stCondLst>
                            <p:childTnLst>
                              <p:par>
                                <p:cTn id="83" presetID="17" presetClass="entr" presetSubtype="1" fill="hold" grpId="0" nodeType="afterEffect">
                                  <p:stCondLst>
                                    <p:cond delay="0"/>
                                  </p:stCondLst>
                                  <p:childTnLst>
                                    <p:set>
                                      <p:cBhvr>
                                        <p:cTn id="84" dur="1" fill="hold">
                                          <p:stCondLst>
                                            <p:cond delay="0"/>
                                          </p:stCondLst>
                                        </p:cTn>
                                        <p:tgtEl>
                                          <p:spTgt spid="72"/>
                                        </p:tgtEl>
                                        <p:attrNameLst>
                                          <p:attrName>style.visibility</p:attrName>
                                        </p:attrNameLst>
                                      </p:cBhvr>
                                      <p:to>
                                        <p:strVal val="visible"/>
                                      </p:to>
                                    </p:set>
                                    <p:anim calcmode="lin" valueType="num">
                                      <p:cBhvr>
                                        <p:cTn id="85" dur="500" fill="hold"/>
                                        <p:tgtEl>
                                          <p:spTgt spid="72"/>
                                        </p:tgtEl>
                                        <p:attrNameLst>
                                          <p:attrName>ppt_x</p:attrName>
                                        </p:attrNameLst>
                                      </p:cBhvr>
                                      <p:tavLst>
                                        <p:tav tm="0">
                                          <p:val>
                                            <p:strVal val="#ppt_x"/>
                                          </p:val>
                                        </p:tav>
                                        <p:tav tm="100000">
                                          <p:val>
                                            <p:strVal val="#ppt_x"/>
                                          </p:val>
                                        </p:tav>
                                      </p:tavLst>
                                    </p:anim>
                                    <p:anim calcmode="lin" valueType="num">
                                      <p:cBhvr>
                                        <p:cTn id="86" dur="500" fill="hold"/>
                                        <p:tgtEl>
                                          <p:spTgt spid="72"/>
                                        </p:tgtEl>
                                        <p:attrNameLst>
                                          <p:attrName>ppt_y</p:attrName>
                                        </p:attrNameLst>
                                      </p:cBhvr>
                                      <p:tavLst>
                                        <p:tav tm="0">
                                          <p:val>
                                            <p:strVal val="#ppt_y-#ppt_h/2"/>
                                          </p:val>
                                        </p:tav>
                                        <p:tav tm="100000">
                                          <p:val>
                                            <p:strVal val="#ppt_y"/>
                                          </p:val>
                                        </p:tav>
                                      </p:tavLst>
                                    </p:anim>
                                    <p:anim calcmode="lin" valueType="num">
                                      <p:cBhvr>
                                        <p:cTn id="87" dur="500" fill="hold"/>
                                        <p:tgtEl>
                                          <p:spTgt spid="72"/>
                                        </p:tgtEl>
                                        <p:attrNameLst>
                                          <p:attrName>ppt_w</p:attrName>
                                        </p:attrNameLst>
                                      </p:cBhvr>
                                      <p:tavLst>
                                        <p:tav tm="0">
                                          <p:val>
                                            <p:strVal val="#ppt_w"/>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childTnLst>
                                </p:cTn>
                              </p:par>
                            </p:childTnLst>
                          </p:cTn>
                        </p:par>
                        <p:par>
                          <p:cTn id="89" fill="hold">
                            <p:stCondLst>
                              <p:cond delay="1000"/>
                            </p:stCondLst>
                            <p:childTnLst>
                              <p:par>
                                <p:cTn id="90" presetID="1" presetClass="entr" presetSubtype="0" fill="hold" grpId="0" nodeType="afterEffect">
                                  <p:stCondLst>
                                    <p:cond delay="0"/>
                                  </p:stCondLst>
                                  <p:childTnLst>
                                    <p:set>
                                      <p:cBhvr>
                                        <p:cTn id="91" dur="1" fill="hold">
                                          <p:stCondLst>
                                            <p:cond delay="499"/>
                                          </p:stCondLst>
                                        </p:cTn>
                                        <p:tgtEl>
                                          <p:spTgt spid="78"/>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3" presetClass="entr" presetSubtype="10" fill="hold" grpId="0" nodeType="click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blinds(horizontal)">
                                      <p:cBhvr>
                                        <p:cTn id="96" dur="500"/>
                                        <p:tgtEl>
                                          <p:spTgt spid="73"/>
                                        </p:tgtEl>
                                      </p:cBhvr>
                                    </p:animEffect>
                                  </p:childTnLst>
                                </p:cTn>
                              </p:par>
                            </p:childTnLst>
                          </p:cTn>
                        </p:par>
                        <p:par>
                          <p:cTn id="97" fill="hold">
                            <p:stCondLst>
                              <p:cond delay="500"/>
                            </p:stCondLst>
                            <p:childTnLst>
                              <p:par>
                                <p:cTn id="98" presetID="17" presetClass="entr" presetSubtype="1" fill="hold"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ppt_x</p:attrName>
                                        </p:attrNameLst>
                                      </p:cBhvr>
                                      <p:tavLst>
                                        <p:tav tm="0">
                                          <p:val>
                                            <p:strVal val="#ppt_x"/>
                                          </p:val>
                                        </p:tav>
                                        <p:tav tm="100000">
                                          <p:val>
                                            <p:strVal val="#ppt_x"/>
                                          </p:val>
                                        </p:tav>
                                      </p:tavLst>
                                    </p:anim>
                                    <p:anim calcmode="lin" valueType="num">
                                      <p:cBhvr>
                                        <p:cTn id="101" dur="500" fill="hold"/>
                                        <p:tgtEl>
                                          <p:spTgt spid="74"/>
                                        </p:tgtEl>
                                        <p:attrNameLst>
                                          <p:attrName>ppt_y</p:attrName>
                                        </p:attrNameLst>
                                      </p:cBhvr>
                                      <p:tavLst>
                                        <p:tav tm="0">
                                          <p:val>
                                            <p:strVal val="#ppt_y-#ppt_h/2"/>
                                          </p:val>
                                        </p:tav>
                                        <p:tav tm="100000">
                                          <p:val>
                                            <p:strVal val="#ppt_y"/>
                                          </p:val>
                                        </p:tav>
                                      </p:tavLst>
                                    </p:anim>
                                    <p:anim calcmode="lin" valueType="num">
                                      <p:cBhvr>
                                        <p:cTn id="102" dur="500" fill="hold"/>
                                        <p:tgtEl>
                                          <p:spTgt spid="74"/>
                                        </p:tgtEl>
                                        <p:attrNameLst>
                                          <p:attrName>ppt_w</p:attrName>
                                        </p:attrNameLst>
                                      </p:cBhvr>
                                      <p:tavLst>
                                        <p:tav tm="0">
                                          <p:val>
                                            <p:strVal val="#ppt_w"/>
                                          </p:val>
                                        </p:tav>
                                        <p:tav tm="100000">
                                          <p:val>
                                            <p:strVal val="#ppt_w"/>
                                          </p:val>
                                        </p:tav>
                                      </p:tavLst>
                                    </p:anim>
                                    <p:anim calcmode="lin" valueType="num">
                                      <p:cBhvr>
                                        <p:cTn id="103" dur="500" fill="hold"/>
                                        <p:tgtEl>
                                          <p:spTgt spid="74"/>
                                        </p:tgtEl>
                                        <p:attrNameLst>
                                          <p:attrName>ppt_h</p:attrName>
                                        </p:attrNameLst>
                                      </p:cBhvr>
                                      <p:tavLst>
                                        <p:tav tm="0">
                                          <p:val>
                                            <p:fltVal val="0"/>
                                          </p:val>
                                        </p:tav>
                                        <p:tav tm="100000">
                                          <p:val>
                                            <p:strVal val="#ppt_h"/>
                                          </p:val>
                                        </p:tav>
                                      </p:tavLst>
                                    </p:anim>
                                  </p:childTnLst>
                                </p:cTn>
                              </p:par>
                            </p:childTnLst>
                          </p:cTn>
                        </p:par>
                        <p:par>
                          <p:cTn id="104" fill="hold">
                            <p:stCondLst>
                              <p:cond delay="1000"/>
                            </p:stCondLst>
                            <p:childTnLst>
                              <p:par>
                                <p:cTn id="105" presetID="1" presetClass="entr" presetSubtype="0" fill="hold" grpId="0" nodeType="afterEffect">
                                  <p:stCondLst>
                                    <p:cond delay="0"/>
                                  </p:stCondLst>
                                  <p:childTnLst>
                                    <p:set>
                                      <p:cBhvr>
                                        <p:cTn id="106" dur="1" fill="hold">
                                          <p:stCondLst>
                                            <p:cond delay="499"/>
                                          </p:stCondLst>
                                        </p:cTn>
                                        <p:tgtEl>
                                          <p:spTgt spid="75"/>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3" presetClass="entr" presetSubtype="10" fill="hold" grpId="0" nodeType="click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blinds(horizontal)">
                                      <p:cBhvr>
                                        <p:cTn id="111" dur="500"/>
                                        <p:tgtEl>
                                          <p:spTgt spid="80"/>
                                        </p:tgtEl>
                                      </p:cBhvr>
                                    </p:animEffect>
                                  </p:childTnLst>
                                </p:cTn>
                              </p:par>
                            </p:childTnLst>
                          </p:cTn>
                        </p:par>
                        <p:par>
                          <p:cTn id="112" fill="hold">
                            <p:stCondLst>
                              <p:cond delay="500"/>
                            </p:stCondLst>
                            <p:childTnLst>
                              <p:par>
                                <p:cTn id="113" presetID="17" presetClass="entr" presetSubtype="1" fill="hold" grpId="0" nodeType="afterEffect">
                                  <p:stCondLst>
                                    <p:cond delay="0"/>
                                  </p:stCondLst>
                                  <p:childTnLst>
                                    <p:set>
                                      <p:cBhvr>
                                        <p:cTn id="114" dur="1" fill="hold">
                                          <p:stCondLst>
                                            <p:cond delay="0"/>
                                          </p:stCondLst>
                                        </p:cTn>
                                        <p:tgtEl>
                                          <p:spTgt spid="83"/>
                                        </p:tgtEl>
                                        <p:attrNameLst>
                                          <p:attrName>style.visibility</p:attrName>
                                        </p:attrNameLst>
                                      </p:cBhvr>
                                      <p:to>
                                        <p:strVal val="visible"/>
                                      </p:to>
                                    </p:set>
                                    <p:anim calcmode="lin" valueType="num">
                                      <p:cBhvr>
                                        <p:cTn id="115" dur="500" fill="hold"/>
                                        <p:tgtEl>
                                          <p:spTgt spid="83"/>
                                        </p:tgtEl>
                                        <p:attrNameLst>
                                          <p:attrName>ppt_x</p:attrName>
                                        </p:attrNameLst>
                                      </p:cBhvr>
                                      <p:tavLst>
                                        <p:tav tm="0">
                                          <p:val>
                                            <p:strVal val="#ppt_x"/>
                                          </p:val>
                                        </p:tav>
                                        <p:tav tm="100000">
                                          <p:val>
                                            <p:strVal val="#ppt_x"/>
                                          </p:val>
                                        </p:tav>
                                      </p:tavLst>
                                    </p:anim>
                                    <p:anim calcmode="lin" valueType="num">
                                      <p:cBhvr>
                                        <p:cTn id="116" dur="500" fill="hold"/>
                                        <p:tgtEl>
                                          <p:spTgt spid="83"/>
                                        </p:tgtEl>
                                        <p:attrNameLst>
                                          <p:attrName>ppt_y</p:attrName>
                                        </p:attrNameLst>
                                      </p:cBhvr>
                                      <p:tavLst>
                                        <p:tav tm="0">
                                          <p:val>
                                            <p:strVal val="#ppt_y-#ppt_h/2"/>
                                          </p:val>
                                        </p:tav>
                                        <p:tav tm="100000">
                                          <p:val>
                                            <p:strVal val="#ppt_y"/>
                                          </p:val>
                                        </p:tav>
                                      </p:tavLst>
                                    </p:anim>
                                    <p:anim calcmode="lin" valueType="num">
                                      <p:cBhvr>
                                        <p:cTn id="117" dur="500" fill="hold"/>
                                        <p:tgtEl>
                                          <p:spTgt spid="83"/>
                                        </p:tgtEl>
                                        <p:attrNameLst>
                                          <p:attrName>ppt_w</p:attrName>
                                        </p:attrNameLst>
                                      </p:cBhvr>
                                      <p:tavLst>
                                        <p:tav tm="0">
                                          <p:val>
                                            <p:strVal val="#ppt_w"/>
                                          </p:val>
                                        </p:tav>
                                        <p:tav tm="100000">
                                          <p:val>
                                            <p:strVal val="#ppt_w"/>
                                          </p:val>
                                        </p:tav>
                                      </p:tavLst>
                                    </p:anim>
                                    <p:anim calcmode="lin" valueType="num">
                                      <p:cBhvr>
                                        <p:cTn id="118" dur="500" fill="hold"/>
                                        <p:tgtEl>
                                          <p:spTgt spid="83"/>
                                        </p:tgtEl>
                                        <p:attrNameLst>
                                          <p:attrName>ppt_h</p:attrName>
                                        </p:attrNameLst>
                                      </p:cBhvr>
                                      <p:tavLst>
                                        <p:tav tm="0">
                                          <p:val>
                                            <p:fltVal val="0"/>
                                          </p:val>
                                        </p:tav>
                                        <p:tav tm="100000">
                                          <p:val>
                                            <p:strVal val="#ppt_h"/>
                                          </p:val>
                                        </p:tav>
                                      </p:tavLst>
                                    </p:anim>
                                  </p:childTnLst>
                                </p:cTn>
                              </p:par>
                            </p:childTnLst>
                          </p:cTn>
                        </p:par>
                        <p:par>
                          <p:cTn id="119" fill="hold">
                            <p:stCondLst>
                              <p:cond delay="1000"/>
                            </p:stCondLst>
                            <p:childTnLst>
                              <p:par>
                                <p:cTn id="120" presetID="2" presetClass="entr" presetSubtype="8" fill="hold" grpId="0" nodeType="afterEffect">
                                  <p:stCondLst>
                                    <p:cond delay="0"/>
                                  </p:stCondLst>
                                  <p:childTnLst>
                                    <p:set>
                                      <p:cBhvr>
                                        <p:cTn id="121" dur="1" fill="hold">
                                          <p:stCondLst>
                                            <p:cond delay="0"/>
                                          </p:stCondLst>
                                        </p:cTn>
                                        <p:tgtEl>
                                          <p:spTgt spid="82"/>
                                        </p:tgtEl>
                                        <p:attrNameLst>
                                          <p:attrName>style.visibility</p:attrName>
                                        </p:attrNameLst>
                                      </p:cBhvr>
                                      <p:to>
                                        <p:strVal val="visible"/>
                                      </p:to>
                                    </p:set>
                                    <p:anim calcmode="lin" valueType="num">
                                      <p:cBhvr additive="base">
                                        <p:cTn id="122" dur="500" fill="hold"/>
                                        <p:tgtEl>
                                          <p:spTgt spid="82"/>
                                        </p:tgtEl>
                                        <p:attrNameLst>
                                          <p:attrName>ppt_x</p:attrName>
                                        </p:attrNameLst>
                                      </p:cBhvr>
                                      <p:tavLst>
                                        <p:tav tm="0">
                                          <p:val>
                                            <p:strVal val="0-#ppt_w/2"/>
                                          </p:val>
                                        </p:tav>
                                        <p:tav tm="100000">
                                          <p:val>
                                            <p:strVal val="#ppt_x"/>
                                          </p:val>
                                        </p:tav>
                                      </p:tavLst>
                                    </p:anim>
                                    <p:anim calcmode="lin" valueType="num">
                                      <p:cBhvr additive="base">
                                        <p:cTn id="123" dur="500" fill="hold"/>
                                        <p:tgtEl>
                                          <p:spTgt spid="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autoUpdateAnimBg="0"/>
      <p:bldP spid="61" grpId="0" autoUpdateAnimBg="0"/>
      <p:bldP spid="62" grpId="0" animBg="1" autoUpdateAnimBg="0"/>
      <p:bldP spid="63" grpId="0" autoUpdateAnimBg="0"/>
      <p:bldP spid="64" grpId="0" animBg="1" autoUpdateAnimBg="0"/>
      <p:bldP spid="65" grpId="0" autoUpdateAnimBg="0"/>
      <p:bldP spid="66" grpId="0" animBg="1" autoUpdateAnimBg="0"/>
      <p:bldP spid="68" grpId="0" autoUpdateAnimBg="0"/>
      <p:bldP spid="69" grpId="0" animBg="1"/>
      <p:bldP spid="70" grpId="0" animBg="1"/>
      <p:bldP spid="71" grpId="0" autoUpdateAnimBg="0"/>
      <p:bldP spid="72" grpId="0" animBg="1"/>
      <p:bldP spid="73" grpId="0" animBg="1" autoUpdateAnimBg="0"/>
      <p:bldP spid="75" grpId="0" autoUpdateAnimBg="0"/>
      <p:bldP spid="76" grpId="0" autoUpdateAnimBg="0"/>
      <p:bldP spid="77" grpId="0" animBg="1"/>
      <p:bldP spid="78" grpId="0" autoUpdateAnimBg="0"/>
      <p:bldP spid="79" grpId="0" autoUpdateAnimBg="0"/>
      <p:bldP spid="80" grpId="0" animBg="1" autoUpdateAnimBg="0"/>
      <p:bldP spid="81" grpId="0" animBg="1"/>
      <p:bldP spid="82" grpId="0" autoUpdateAnimBg="0"/>
      <p:bldP spid="8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Line 12"/>
          <p:cNvSpPr>
            <a:spLocks noChangeShapeType="1"/>
          </p:cNvSpPr>
          <p:nvPr/>
        </p:nvSpPr>
        <p:spPr bwMode="auto">
          <a:xfrm>
            <a:off x="3452813" y="4019550"/>
            <a:ext cx="0" cy="0"/>
          </a:xfrm>
          <a:prstGeom prst="line">
            <a:avLst/>
          </a:prstGeom>
          <a:noFill/>
          <a:ln w="106363">
            <a:solidFill>
              <a:schemeClr val="accent2"/>
            </a:solidFill>
            <a:round/>
            <a:headEnd/>
            <a:tailEnd/>
          </a:ln>
        </p:spPr>
        <p:txBody>
          <a:bodyPr/>
          <a:lstStyle/>
          <a:p>
            <a:endParaRPr lang="en-US"/>
          </a:p>
        </p:txBody>
      </p:sp>
      <p:sp>
        <p:nvSpPr>
          <p:cNvPr id="57346" name="Line 13"/>
          <p:cNvSpPr>
            <a:spLocks noChangeShapeType="1"/>
          </p:cNvSpPr>
          <p:nvPr/>
        </p:nvSpPr>
        <p:spPr bwMode="auto">
          <a:xfrm>
            <a:off x="4784725" y="4148138"/>
            <a:ext cx="1588" cy="0"/>
          </a:xfrm>
          <a:prstGeom prst="line">
            <a:avLst/>
          </a:prstGeom>
          <a:noFill/>
          <a:ln w="106363">
            <a:solidFill>
              <a:schemeClr val="accent2"/>
            </a:solidFill>
            <a:round/>
            <a:headEnd/>
            <a:tailEnd/>
          </a:ln>
        </p:spPr>
        <p:txBody>
          <a:bodyPr/>
          <a:lstStyle/>
          <a:p>
            <a:endParaRPr lang="en-US"/>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sp>
        <p:nvSpPr>
          <p:cNvPr id="8" name="Rectangle 2"/>
          <p:cNvSpPr>
            <a:spLocks noChangeArrowheads="1"/>
          </p:cNvSpPr>
          <p:nvPr/>
        </p:nvSpPr>
        <p:spPr bwMode="auto">
          <a:xfrm>
            <a:off x="1000100" y="571480"/>
            <a:ext cx="7181872" cy="46166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Declaración </a:t>
            </a:r>
            <a:r>
              <a:rPr lang="es-ES_tradnl"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censal: </a:t>
            </a:r>
            <a:r>
              <a:rPr lang="es-ES_tradnl"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Modelo 036. Estadísticas</a:t>
            </a:r>
            <a:endParaRPr lang="es-ES_tradnl"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pic>
        <p:nvPicPr>
          <p:cNvPr id="57349" name="Picture 2"/>
          <p:cNvPicPr>
            <a:picLocks noChangeAspect="1" noChangeArrowheads="1"/>
          </p:cNvPicPr>
          <p:nvPr/>
        </p:nvPicPr>
        <p:blipFill>
          <a:blip r:embed="rId2"/>
          <a:srcRect/>
          <a:stretch>
            <a:fillRect/>
          </a:stretch>
        </p:blipFill>
        <p:spPr bwMode="auto">
          <a:xfrm>
            <a:off x="762000" y="1285875"/>
            <a:ext cx="7620000" cy="5000625"/>
          </a:xfrm>
          <a:prstGeom prst="rect">
            <a:avLst/>
          </a:prstGeom>
          <a:noFill/>
          <a:ln w="9525">
            <a:noFill/>
            <a:miter lim="800000"/>
            <a:headEnd/>
            <a:tailEnd/>
          </a:ln>
        </p:spPr>
      </p:pic>
      <p:pic>
        <p:nvPicPr>
          <p:cNvPr id="57350" name="Imagen 4"/>
          <p:cNvPicPr>
            <a:picLocks noChangeAspect="1" noChangeArrowheads="1"/>
          </p:cNvPicPr>
          <p:nvPr/>
        </p:nvPicPr>
        <p:blipFill>
          <a:blip r:embed="rId3"/>
          <a:srcRect/>
          <a:stretch>
            <a:fillRect/>
          </a:stretch>
        </p:blipFill>
        <p:spPr bwMode="auto">
          <a:xfrm>
            <a:off x="214313" y="1285875"/>
            <a:ext cx="8572500" cy="4857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Line 12"/>
          <p:cNvSpPr>
            <a:spLocks noChangeShapeType="1"/>
          </p:cNvSpPr>
          <p:nvPr/>
        </p:nvSpPr>
        <p:spPr bwMode="auto">
          <a:xfrm>
            <a:off x="3452813" y="4019550"/>
            <a:ext cx="0" cy="0"/>
          </a:xfrm>
          <a:prstGeom prst="line">
            <a:avLst/>
          </a:prstGeom>
          <a:noFill/>
          <a:ln w="106363">
            <a:solidFill>
              <a:schemeClr val="accent2"/>
            </a:solidFill>
            <a:round/>
            <a:headEnd/>
            <a:tailEnd/>
          </a:ln>
        </p:spPr>
        <p:txBody>
          <a:bodyPr/>
          <a:lstStyle/>
          <a:p>
            <a:endParaRPr lang="en-US"/>
          </a:p>
        </p:txBody>
      </p:sp>
      <p:sp>
        <p:nvSpPr>
          <p:cNvPr id="58370" name="Line 13"/>
          <p:cNvSpPr>
            <a:spLocks noChangeShapeType="1"/>
          </p:cNvSpPr>
          <p:nvPr/>
        </p:nvSpPr>
        <p:spPr bwMode="auto">
          <a:xfrm>
            <a:off x="4784725" y="4148138"/>
            <a:ext cx="1588" cy="0"/>
          </a:xfrm>
          <a:prstGeom prst="line">
            <a:avLst/>
          </a:prstGeom>
          <a:noFill/>
          <a:ln w="106363">
            <a:solidFill>
              <a:schemeClr val="accent2"/>
            </a:solidFill>
            <a:round/>
            <a:headEnd/>
            <a:tailEnd/>
          </a:ln>
        </p:spPr>
        <p:txBody>
          <a:bodyPr/>
          <a:lstStyle/>
          <a:p>
            <a:endParaRPr lang="en-US"/>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sp>
        <p:nvSpPr>
          <p:cNvPr id="5" name="Text Box 3"/>
          <p:cNvSpPr txBox="1">
            <a:spLocks noChangeArrowheads="1"/>
          </p:cNvSpPr>
          <p:nvPr/>
        </p:nvSpPr>
        <p:spPr bwMode="auto">
          <a:xfrm>
            <a:off x="500034" y="1285860"/>
            <a:ext cx="8104216" cy="4857784"/>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lgn="ctr">
              <a:defRPr/>
            </a:pPr>
            <a:r>
              <a:rPr lang="es-ES_tradnl" sz="1600" b="1" dirty="0">
                <a:solidFill>
                  <a:schemeClr val="tx1"/>
                </a:solidFill>
                <a:latin typeface="Arial" pitchFamily="34" charset="0"/>
              </a:rPr>
              <a:t>Comprobación “a priori” </a:t>
            </a:r>
          </a:p>
          <a:p>
            <a:pPr algn="ctr">
              <a:defRPr/>
            </a:pPr>
            <a:endParaRPr lang="es-ES_tradnl" sz="1600" dirty="0">
              <a:solidFill>
                <a:schemeClr val="tx1"/>
              </a:solidFill>
              <a:latin typeface="Arial" pitchFamily="34" charset="0"/>
            </a:endParaRPr>
          </a:p>
          <a:p>
            <a:pPr algn="ctr">
              <a:defRPr/>
            </a:pPr>
            <a:r>
              <a:rPr lang="es-ES_tradnl" sz="1600" i="1" dirty="0">
                <a:solidFill>
                  <a:schemeClr val="tx1"/>
                </a:solidFill>
                <a:latin typeface="Arial" pitchFamily="34" charset="0"/>
              </a:rPr>
              <a:t>(ANTES de la incorporación de los datos comunicados a nuestro Censo</a:t>
            </a:r>
            <a:r>
              <a:rPr lang="es-ES_tradnl" sz="1600" dirty="0">
                <a:solidFill>
                  <a:schemeClr val="tx1"/>
                </a:solidFill>
                <a:latin typeface="Arial" pitchFamily="34" charset="0"/>
              </a:rPr>
              <a:t>)</a:t>
            </a:r>
          </a:p>
          <a:p>
            <a:pPr algn="just">
              <a:defRPr/>
            </a:pPr>
            <a:endParaRPr lang="es-ES_tradnl" sz="1600" dirty="0">
              <a:solidFill>
                <a:schemeClr val="tx1"/>
              </a:solidFill>
              <a:latin typeface="Arial" pitchFamily="34" charset="0"/>
            </a:endParaRPr>
          </a:p>
          <a:p>
            <a:pPr marL="342900" indent="-342900" algn="just">
              <a:buFontTx/>
              <a:buAutoNum type="alphaLcParenR"/>
              <a:defRPr/>
            </a:pPr>
            <a:r>
              <a:rPr lang="es-ES_tradnl" sz="1600" dirty="0">
                <a:solidFill>
                  <a:schemeClr val="tx1"/>
                </a:solidFill>
                <a:latin typeface="Arial" pitchFamily="34" charset="0"/>
              </a:rPr>
              <a:t>CONTROL DOCUMENTAL: Exigimos justificación documental anexa a la declaración censal SOLO en determinados casos</a:t>
            </a:r>
          </a:p>
          <a:p>
            <a:pPr marL="342900" indent="-342900" algn="just">
              <a:buFontTx/>
              <a:buAutoNum type="alphaLcParenR"/>
              <a:defRPr/>
            </a:pPr>
            <a:endParaRPr lang="es-ES_tradnl" sz="1600" dirty="0">
              <a:solidFill>
                <a:schemeClr val="tx1"/>
              </a:solidFill>
              <a:latin typeface="Arial" pitchFamily="34" charset="0"/>
            </a:endParaRPr>
          </a:p>
          <a:p>
            <a:pPr marL="342900" indent="-342900" algn="just">
              <a:buFontTx/>
              <a:buAutoNum type="alphaLcParenR"/>
              <a:defRPr/>
            </a:pPr>
            <a:r>
              <a:rPr lang="es-ES_tradnl" sz="1600" dirty="0">
                <a:solidFill>
                  <a:schemeClr val="tx1"/>
                </a:solidFill>
                <a:latin typeface="Arial" pitchFamily="34" charset="0"/>
              </a:rPr>
              <a:t>CONTROL DE COHERENCIA ENTRE LO DECLARADO Y LO QUE EXISTE YA EN NUESTRO CENSO: Antes de su incorporación al censo de los datos comunicados, comparamos la declaración presentada con nuestras bases de datos, y ofrecemos a nuestros funcionarios las incoherencias detectadas mediante un listado de codificación de errores asociado a un sistema que se encarga de emitir, en su caso, los requerimientos necesarios.</a:t>
            </a:r>
          </a:p>
          <a:p>
            <a:pPr marL="342900" indent="-342900" algn="just">
              <a:buFontTx/>
              <a:buAutoNum type="alphaLcParenR"/>
              <a:defRPr/>
            </a:pPr>
            <a:endParaRPr lang="es-ES_tradnl" sz="1600" dirty="0">
              <a:solidFill>
                <a:schemeClr val="tx1"/>
              </a:solidFill>
              <a:latin typeface="Arial" pitchFamily="34" charset="0"/>
            </a:endParaRPr>
          </a:p>
          <a:p>
            <a:pPr marL="342900" indent="-342900" algn="just">
              <a:buFontTx/>
              <a:buAutoNum type="alphaLcParenR"/>
              <a:defRPr/>
            </a:pPr>
            <a:r>
              <a:rPr lang="es-ES_tradnl" sz="1600" dirty="0">
                <a:solidFill>
                  <a:schemeClr val="tx1"/>
                </a:solidFill>
                <a:latin typeface="Arial" pitchFamily="34" charset="0"/>
              </a:rPr>
              <a:t>CONTRASTE DE LO DECLARADO CON LA REALIDAD: Salvo lo mencionado en la letra a) anterior, NO se efectúan controles previos para cotejar lo declarado con la realidad. Prima, por tanto, la agilidad de la actividad económica sobre la seguridad. EXCEPCIÓN: La solicitud de alta, baja y modificación en el R.O.I</a:t>
            </a:r>
          </a:p>
          <a:p>
            <a:pPr algn="just">
              <a:defRPr/>
            </a:pPr>
            <a:endParaRPr lang="es-ES_tradnl" sz="1600" dirty="0">
              <a:solidFill>
                <a:schemeClr val="tx1"/>
              </a:solidFill>
              <a:latin typeface="Arial" pitchFamily="34" charset="0"/>
            </a:endParaRPr>
          </a:p>
          <a:p>
            <a:pPr algn="just">
              <a:defRPr/>
            </a:pPr>
            <a:endParaRPr lang="es-ES_tradnl" sz="1600" dirty="0">
              <a:solidFill>
                <a:schemeClr val="tx1"/>
              </a:solidFill>
              <a:latin typeface="Arial" pitchFamily="34" charset="0"/>
            </a:endParaRPr>
          </a:p>
          <a:p>
            <a:pPr algn="just">
              <a:defRPr/>
            </a:pPr>
            <a:r>
              <a:rPr lang="es-ES_tradnl" sz="1600" dirty="0">
                <a:solidFill>
                  <a:schemeClr val="tx1"/>
                </a:solidFill>
                <a:latin typeface="Arial" pitchFamily="34" charset="0"/>
              </a:rPr>
              <a:t>	</a:t>
            </a:r>
          </a:p>
        </p:txBody>
      </p:sp>
      <p:sp>
        <p:nvSpPr>
          <p:cNvPr id="6" name="Rectangle 2"/>
          <p:cNvSpPr>
            <a:spLocks noChangeArrowheads="1"/>
          </p:cNvSpPr>
          <p:nvPr/>
        </p:nvSpPr>
        <p:spPr bwMode="auto">
          <a:xfrm>
            <a:off x="642910" y="571480"/>
            <a:ext cx="7896252" cy="36933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Comprobación censal “a priori” y “a posteriori”</a:t>
            </a:r>
            <a:endPar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Line 12"/>
          <p:cNvSpPr>
            <a:spLocks noChangeShapeType="1"/>
          </p:cNvSpPr>
          <p:nvPr/>
        </p:nvSpPr>
        <p:spPr bwMode="auto">
          <a:xfrm>
            <a:off x="3452813" y="4019550"/>
            <a:ext cx="0" cy="0"/>
          </a:xfrm>
          <a:prstGeom prst="line">
            <a:avLst/>
          </a:prstGeom>
          <a:noFill/>
          <a:ln w="106363">
            <a:solidFill>
              <a:schemeClr val="accent2"/>
            </a:solidFill>
            <a:round/>
            <a:headEnd/>
            <a:tailEnd/>
          </a:ln>
        </p:spPr>
        <p:txBody>
          <a:bodyPr/>
          <a:lstStyle/>
          <a:p>
            <a:endParaRPr lang="en-US"/>
          </a:p>
        </p:txBody>
      </p:sp>
      <p:sp>
        <p:nvSpPr>
          <p:cNvPr id="59394" name="Line 13"/>
          <p:cNvSpPr>
            <a:spLocks noChangeShapeType="1"/>
          </p:cNvSpPr>
          <p:nvPr/>
        </p:nvSpPr>
        <p:spPr bwMode="auto">
          <a:xfrm>
            <a:off x="4784725" y="4148138"/>
            <a:ext cx="1588" cy="0"/>
          </a:xfrm>
          <a:prstGeom prst="line">
            <a:avLst/>
          </a:prstGeom>
          <a:noFill/>
          <a:ln w="106363">
            <a:solidFill>
              <a:schemeClr val="accent2"/>
            </a:solidFill>
            <a:round/>
            <a:headEnd/>
            <a:tailEnd/>
          </a:ln>
        </p:spPr>
        <p:txBody>
          <a:bodyPr/>
          <a:lstStyle/>
          <a:p>
            <a:endParaRPr lang="en-US"/>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sp>
        <p:nvSpPr>
          <p:cNvPr id="5" name="Text Box 3"/>
          <p:cNvSpPr txBox="1">
            <a:spLocks noChangeArrowheads="1"/>
          </p:cNvSpPr>
          <p:nvPr/>
        </p:nvSpPr>
        <p:spPr bwMode="auto">
          <a:xfrm>
            <a:off x="500034" y="1142984"/>
            <a:ext cx="8104216" cy="500066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lgn="just">
              <a:defRPr/>
            </a:pPr>
            <a:endParaRPr lang="es-ES_tradnl" sz="1400" dirty="0">
              <a:latin typeface="Arial" pitchFamily="34" charset="0"/>
            </a:endParaRPr>
          </a:p>
          <a:p>
            <a:pPr algn="ctr">
              <a:defRPr/>
            </a:pPr>
            <a:r>
              <a:rPr lang="es-ES_tradnl" sz="1600" b="1" dirty="0">
                <a:solidFill>
                  <a:schemeClr val="tx1"/>
                </a:solidFill>
                <a:latin typeface="Arial" pitchFamily="34" charset="0"/>
              </a:rPr>
              <a:t>Comprobación “a posteriori”. </a:t>
            </a:r>
          </a:p>
          <a:p>
            <a:pPr algn="ctr">
              <a:defRPr/>
            </a:pPr>
            <a:r>
              <a:rPr lang="es-ES_tradnl" sz="1600" i="1" dirty="0">
                <a:solidFill>
                  <a:schemeClr val="tx1"/>
                </a:solidFill>
                <a:latin typeface="Arial" pitchFamily="34" charset="0"/>
              </a:rPr>
              <a:t>(DESPUES de la incorporación de los datos comunicados a nuestro Censo) </a:t>
            </a:r>
          </a:p>
          <a:p>
            <a:pPr algn="just">
              <a:defRPr/>
            </a:pPr>
            <a:endParaRPr lang="es-ES_tradnl" sz="1600" dirty="0">
              <a:solidFill>
                <a:schemeClr val="tx1"/>
              </a:solidFill>
              <a:latin typeface="Arial" pitchFamily="34" charset="0"/>
            </a:endParaRPr>
          </a:p>
          <a:p>
            <a:pPr algn="just">
              <a:defRPr/>
            </a:pPr>
            <a:endParaRPr lang="es-ES_tradnl" sz="1600" dirty="0">
              <a:solidFill>
                <a:schemeClr val="tx1"/>
              </a:solidFill>
              <a:latin typeface="Arial" pitchFamily="34" charset="0"/>
            </a:endParaRPr>
          </a:p>
          <a:p>
            <a:pPr algn="just">
              <a:defRPr/>
            </a:pPr>
            <a:r>
              <a:rPr lang="es-ES_tradnl" sz="1600" dirty="0">
                <a:solidFill>
                  <a:schemeClr val="tx1"/>
                </a:solidFill>
                <a:latin typeface="Arial" pitchFamily="34" charset="0"/>
              </a:rPr>
              <a:t>Disponemos de una serie de aplicaciones corporativas para corregir el censo una vez que los datos ya se han incorporado al mismo. </a:t>
            </a:r>
          </a:p>
          <a:p>
            <a:pPr algn="just">
              <a:defRPr/>
            </a:pPr>
            <a:endParaRPr lang="es-ES_tradnl" sz="1600" dirty="0">
              <a:solidFill>
                <a:schemeClr val="tx1"/>
              </a:solidFill>
              <a:latin typeface="Arial" pitchFamily="34" charset="0"/>
            </a:endParaRPr>
          </a:p>
          <a:p>
            <a:pPr algn="just">
              <a:defRPr/>
            </a:pPr>
            <a:endParaRPr lang="es-ES_tradnl" sz="1600" dirty="0">
              <a:solidFill>
                <a:schemeClr val="tx1"/>
              </a:solidFill>
              <a:latin typeface="Arial" pitchFamily="34" charset="0"/>
            </a:endParaRPr>
          </a:p>
          <a:p>
            <a:pPr algn="just">
              <a:defRPr/>
            </a:pPr>
            <a:r>
              <a:rPr lang="es-ES_tradnl" sz="1600" dirty="0">
                <a:solidFill>
                  <a:schemeClr val="tx1"/>
                </a:solidFill>
                <a:latin typeface="Arial" pitchFamily="34" charset="0"/>
              </a:rPr>
              <a:t>	-  Aplicación de Rectificación Censal Integral</a:t>
            </a:r>
          </a:p>
          <a:p>
            <a:pPr algn="just">
              <a:defRPr/>
            </a:pPr>
            <a:endParaRPr lang="es-ES_tradnl" sz="1600" dirty="0">
              <a:solidFill>
                <a:schemeClr val="tx1"/>
              </a:solidFill>
              <a:latin typeface="Arial" pitchFamily="34" charset="0"/>
            </a:endParaRPr>
          </a:p>
          <a:p>
            <a:pPr algn="just">
              <a:defRPr/>
            </a:pPr>
            <a:r>
              <a:rPr lang="es-ES_tradnl" sz="1600" dirty="0">
                <a:solidFill>
                  <a:schemeClr val="tx1"/>
                </a:solidFill>
                <a:latin typeface="Arial" pitchFamily="34" charset="0"/>
              </a:rPr>
              <a:t>	-  Sistema de Comprobación de Presentación de Obligaciones Periódicas.</a:t>
            </a:r>
          </a:p>
          <a:p>
            <a:pPr algn="just">
              <a:defRPr/>
            </a:pPr>
            <a:endParaRPr lang="es-ES_tradnl" sz="1600" dirty="0">
              <a:solidFill>
                <a:schemeClr val="tx1"/>
              </a:solidFill>
              <a:latin typeface="Arial" pitchFamily="34" charset="0"/>
            </a:endParaRPr>
          </a:p>
          <a:p>
            <a:pPr algn="just">
              <a:defRPr/>
            </a:pPr>
            <a:r>
              <a:rPr lang="es-ES_tradnl" sz="1600" dirty="0">
                <a:solidFill>
                  <a:schemeClr val="tx1"/>
                </a:solidFill>
                <a:latin typeface="Arial" pitchFamily="34" charset="0"/>
              </a:rPr>
              <a:t>	-  Aplicación de Depuración del Índice de Entidades</a:t>
            </a:r>
          </a:p>
          <a:p>
            <a:pPr algn="just">
              <a:defRPr/>
            </a:pPr>
            <a:endParaRPr lang="es-ES_tradnl" sz="1600" dirty="0">
              <a:solidFill>
                <a:schemeClr val="tx1"/>
              </a:solidFill>
              <a:latin typeface="Arial" pitchFamily="34" charset="0"/>
            </a:endParaRPr>
          </a:p>
          <a:p>
            <a:pPr algn="just">
              <a:defRPr/>
            </a:pPr>
            <a:r>
              <a:rPr lang="es-ES_tradnl" sz="1600" dirty="0">
                <a:solidFill>
                  <a:schemeClr val="tx1"/>
                </a:solidFill>
                <a:latin typeface="Arial" pitchFamily="34" charset="0"/>
              </a:rPr>
              <a:t>	-  Aplicación del Registro de Operadores Intracomunitarios</a:t>
            </a:r>
          </a:p>
          <a:p>
            <a:pPr algn="just">
              <a:defRPr/>
            </a:pPr>
            <a:endParaRPr lang="es-ES_tradnl" sz="1600" dirty="0">
              <a:solidFill>
                <a:schemeClr val="tx1"/>
              </a:solidFill>
              <a:latin typeface="Arial" pitchFamily="34" charset="0"/>
            </a:endParaRPr>
          </a:p>
          <a:p>
            <a:pPr algn="just">
              <a:defRPr/>
            </a:pPr>
            <a:endParaRPr lang="es-ES_tradnl" sz="1600" dirty="0">
              <a:solidFill>
                <a:schemeClr val="tx1"/>
              </a:solidFill>
              <a:latin typeface="Arial" pitchFamily="34" charset="0"/>
            </a:endParaRPr>
          </a:p>
          <a:p>
            <a:pPr algn="just">
              <a:defRPr/>
            </a:pPr>
            <a:r>
              <a:rPr lang="es-ES_tradnl" sz="1600" dirty="0">
                <a:solidFill>
                  <a:schemeClr val="tx1"/>
                </a:solidFill>
                <a:latin typeface="Arial" pitchFamily="34" charset="0"/>
              </a:rPr>
              <a:t>	</a:t>
            </a:r>
          </a:p>
        </p:txBody>
      </p:sp>
      <p:sp>
        <p:nvSpPr>
          <p:cNvPr id="6" name="Rectangle 2"/>
          <p:cNvSpPr>
            <a:spLocks noChangeArrowheads="1"/>
          </p:cNvSpPr>
          <p:nvPr/>
        </p:nvSpPr>
        <p:spPr bwMode="auto">
          <a:xfrm>
            <a:off x="642910" y="571480"/>
            <a:ext cx="7896252" cy="36933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Comprobación censal “a priori” y “a posteriori”</a:t>
            </a:r>
            <a:endPar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Line 12"/>
          <p:cNvSpPr>
            <a:spLocks noChangeShapeType="1"/>
          </p:cNvSpPr>
          <p:nvPr/>
        </p:nvSpPr>
        <p:spPr bwMode="auto">
          <a:xfrm>
            <a:off x="3452813" y="4019550"/>
            <a:ext cx="0" cy="0"/>
          </a:xfrm>
          <a:prstGeom prst="line">
            <a:avLst/>
          </a:prstGeom>
          <a:noFill/>
          <a:ln w="106363">
            <a:solidFill>
              <a:schemeClr val="accent2"/>
            </a:solidFill>
            <a:round/>
            <a:headEnd/>
            <a:tailEnd/>
          </a:ln>
        </p:spPr>
        <p:txBody>
          <a:bodyPr/>
          <a:lstStyle/>
          <a:p>
            <a:endParaRPr lang="en-US"/>
          </a:p>
        </p:txBody>
      </p:sp>
      <p:sp>
        <p:nvSpPr>
          <p:cNvPr id="60418" name="Line 13"/>
          <p:cNvSpPr>
            <a:spLocks noChangeShapeType="1"/>
          </p:cNvSpPr>
          <p:nvPr/>
        </p:nvSpPr>
        <p:spPr bwMode="auto">
          <a:xfrm>
            <a:off x="4784725" y="4148138"/>
            <a:ext cx="1588" cy="0"/>
          </a:xfrm>
          <a:prstGeom prst="line">
            <a:avLst/>
          </a:prstGeom>
          <a:noFill/>
          <a:ln w="106363">
            <a:solidFill>
              <a:schemeClr val="accent2"/>
            </a:solidFill>
            <a:round/>
            <a:headEnd/>
            <a:tailEnd/>
          </a:ln>
        </p:spPr>
        <p:txBody>
          <a:bodyPr/>
          <a:lstStyle/>
          <a:p>
            <a:endParaRPr lang="en-US"/>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sp>
        <p:nvSpPr>
          <p:cNvPr id="5" name="Text Box 3"/>
          <p:cNvSpPr txBox="1">
            <a:spLocks noChangeArrowheads="1"/>
          </p:cNvSpPr>
          <p:nvPr/>
        </p:nvSpPr>
        <p:spPr bwMode="auto">
          <a:xfrm>
            <a:off x="428596" y="928670"/>
            <a:ext cx="8104216" cy="5072098"/>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lgn="just">
              <a:defRPr/>
            </a:pPr>
            <a:endParaRPr lang="es-ES_tradnl" sz="1400" dirty="0">
              <a:solidFill>
                <a:schemeClr val="tx1"/>
              </a:solidFill>
              <a:latin typeface="Arial" pitchFamily="34" charset="0"/>
            </a:endParaRPr>
          </a:p>
          <a:p>
            <a:pPr algn="ctr">
              <a:defRPr/>
            </a:pPr>
            <a:r>
              <a:rPr lang="es-ES_tradnl" sz="1400" b="1" dirty="0">
                <a:solidFill>
                  <a:schemeClr val="tx1"/>
                </a:solidFill>
                <a:latin typeface="Arial" pitchFamily="34" charset="0"/>
              </a:rPr>
              <a:t>Comprobación “a posteriori”</a:t>
            </a:r>
          </a:p>
          <a:p>
            <a:pPr algn="ctr">
              <a:defRPr/>
            </a:pPr>
            <a:r>
              <a:rPr lang="es-ES_tradnl" sz="1400" b="1" dirty="0">
                <a:solidFill>
                  <a:schemeClr val="tx1"/>
                </a:solidFill>
                <a:latin typeface="Arial" pitchFamily="34" charset="0"/>
              </a:rPr>
              <a:t>Aspectos comunes a todas las aplicaciones</a:t>
            </a:r>
          </a:p>
          <a:p>
            <a:pPr marL="268288" lvl="2" indent="-268288" algn="just">
              <a:lnSpc>
                <a:spcPts val="2400"/>
              </a:lnSpc>
              <a:spcBef>
                <a:spcPts val="1400"/>
              </a:spcBef>
              <a:buFont typeface="Wingdings" pitchFamily="2" charset="2"/>
              <a:buChar char="Ø"/>
              <a:defRPr/>
            </a:pPr>
            <a:r>
              <a:rPr lang="es-ES_tradnl" sz="1600" dirty="0">
                <a:solidFill>
                  <a:schemeClr val="tx1"/>
                </a:solidFill>
                <a:latin typeface="Arial" pitchFamily="34" charset="0"/>
                <a:cs typeface="Times New Roman" pitchFamily="18" charset="0"/>
              </a:rPr>
              <a:t>La mayor parte de la información que se utiliza para la extracción de los expedientes a depurar es la SUMINISTRADA POR EL PROPIO OBLIGADO TRIBUTARIO</a:t>
            </a:r>
          </a:p>
          <a:p>
            <a:pPr marL="268288" lvl="2" indent="-268288" algn="just">
              <a:lnSpc>
                <a:spcPts val="2400"/>
              </a:lnSpc>
              <a:spcBef>
                <a:spcPts val="1400"/>
              </a:spcBef>
              <a:buFont typeface="Wingdings" pitchFamily="2" charset="2"/>
              <a:buChar char="Ø"/>
              <a:defRPr/>
            </a:pPr>
            <a:r>
              <a:rPr lang="es-ES_tradnl" sz="1600" dirty="0">
                <a:solidFill>
                  <a:schemeClr val="tx1"/>
                </a:solidFill>
                <a:latin typeface="Arial" pitchFamily="34" charset="0"/>
                <a:cs typeface="Times New Roman" pitchFamily="18" charset="0"/>
              </a:rPr>
              <a:t>Paulatinamente, estamos incorporando un sistema de riesgos (RIESGO GESTION) basado en la información PROCEDENTE DE TERCEROS.</a:t>
            </a:r>
          </a:p>
          <a:p>
            <a:pPr marL="268288" lvl="2" indent="-268288" algn="just">
              <a:lnSpc>
                <a:spcPts val="2400"/>
              </a:lnSpc>
              <a:spcBef>
                <a:spcPts val="1400"/>
              </a:spcBef>
              <a:buFont typeface="Wingdings" pitchFamily="2" charset="2"/>
              <a:buChar char="Ø"/>
              <a:defRPr/>
            </a:pPr>
            <a:r>
              <a:rPr lang="es-ES_tradnl" sz="1600" dirty="0">
                <a:solidFill>
                  <a:schemeClr val="tx1"/>
                </a:solidFill>
                <a:latin typeface="Arial" pitchFamily="34" charset="0"/>
                <a:cs typeface="Times New Roman" pitchFamily="18" charset="0"/>
              </a:rPr>
              <a:t>La selección se lleva a cabo de acuerdo a parámetros fijados centralizadamente. Nuestras oficinas pueden “refinar” esa selección utilizando ZUJAR</a:t>
            </a:r>
          </a:p>
          <a:p>
            <a:pPr marL="268288" lvl="2" indent="-268288" algn="just">
              <a:lnSpc>
                <a:spcPts val="2400"/>
              </a:lnSpc>
              <a:spcBef>
                <a:spcPts val="1400"/>
              </a:spcBef>
              <a:buFont typeface="Wingdings" pitchFamily="2" charset="2"/>
              <a:buChar char="Ø"/>
              <a:defRPr/>
            </a:pPr>
            <a:r>
              <a:rPr lang="es-ES_tradnl" sz="1600" dirty="0">
                <a:solidFill>
                  <a:schemeClr val="tx1"/>
                </a:solidFill>
                <a:latin typeface="Arial" pitchFamily="34" charset="0"/>
                <a:cs typeface="Times New Roman" pitchFamily="18" charset="0"/>
              </a:rPr>
              <a:t>Visualización, por parte del obligado, de la incoherencia detectada en la Sede Electrónica de la AEAT (algunas)</a:t>
            </a:r>
          </a:p>
          <a:p>
            <a:pPr marL="268288" lvl="2" indent="-268288" algn="just">
              <a:lnSpc>
                <a:spcPts val="2400"/>
              </a:lnSpc>
              <a:spcBef>
                <a:spcPts val="1400"/>
              </a:spcBef>
              <a:buFont typeface="Wingdings" pitchFamily="2" charset="2"/>
              <a:buChar char="Ø"/>
              <a:defRPr/>
            </a:pPr>
            <a:r>
              <a:rPr lang="es-ES_tradnl" sz="1600" dirty="0">
                <a:solidFill>
                  <a:schemeClr val="tx1"/>
                </a:solidFill>
                <a:latin typeface="Arial" pitchFamily="34" charset="0"/>
                <a:cs typeface="Times New Roman" pitchFamily="18" charset="0"/>
              </a:rPr>
              <a:t>Todos los expedientes extraídos se pueden consultar tanto individualmente como de forma colectiva, esta última a través del sistema INFO-CLASE. </a:t>
            </a:r>
          </a:p>
        </p:txBody>
      </p:sp>
      <p:sp>
        <p:nvSpPr>
          <p:cNvPr id="6" name="Rectangle 2"/>
          <p:cNvSpPr>
            <a:spLocks noChangeArrowheads="1"/>
          </p:cNvSpPr>
          <p:nvPr/>
        </p:nvSpPr>
        <p:spPr bwMode="auto">
          <a:xfrm>
            <a:off x="642910" y="571480"/>
            <a:ext cx="7896252" cy="36933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Comprobación censal “a posteriori”</a:t>
            </a:r>
            <a:endPar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Line 12"/>
          <p:cNvSpPr>
            <a:spLocks noChangeShapeType="1"/>
          </p:cNvSpPr>
          <p:nvPr/>
        </p:nvSpPr>
        <p:spPr bwMode="auto">
          <a:xfrm>
            <a:off x="3452813" y="4019550"/>
            <a:ext cx="0" cy="0"/>
          </a:xfrm>
          <a:prstGeom prst="line">
            <a:avLst/>
          </a:prstGeom>
          <a:noFill/>
          <a:ln w="106363">
            <a:solidFill>
              <a:schemeClr val="accent2"/>
            </a:solidFill>
            <a:round/>
            <a:headEnd/>
            <a:tailEnd/>
          </a:ln>
        </p:spPr>
        <p:txBody>
          <a:bodyPr/>
          <a:lstStyle/>
          <a:p>
            <a:endParaRPr lang="en-US"/>
          </a:p>
        </p:txBody>
      </p:sp>
      <p:sp>
        <p:nvSpPr>
          <p:cNvPr id="61442" name="Line 13"/>
          <p:cNvSpPr>
            <a:spLocks noChangeShapeType="1"/>
          </p:cNvSpPr>
          <p:nvPr/>
        </p:nvSpPr>
        <p:spPr bwMode="auto">
          <a:xfrm>
            <a:off x="4784725" y="4148138"/>
            <a:ext cx="1588" cy="0"/>
          </a:xfrm>
          <a:prstGeom prst="line">
            <a:avLst/>
          </a:prstGeom>
          <a:noFill/>
          <a:ln w="106363">
            <a:solidFill>
              <a:schemeClr val="accent2"/>
            </a:solidFill>
            <a:round/>
            <a:headEnd/>
            <a:tailEnd/>
          </a:ln>
        </p:spPr>
        <p:txBody>
          <a:bodyPr/>
          <a:lstStyle/>
          <a:p>
            <a:endParaRPr lang="en-US"/>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sp>
        <p:nvSpPr>
          <p:cNvPr id="5" name="Text Box 3"/>
          <p:cNvSpPr txBox="1">
            <a:spLocks noChangeArrowheads="1"/>
          </p:cNvSpPr>
          <p:nvPr/>
        </p:nvSpPr>
        <p:spPr bwMode="auto">
          <a:xfrm>
            <a:off x="428596" y="928670"/>
            <a:ext cx="8104216" cy="5214974"/>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lgn="just">
              <a:defRPr/>
            </a:pPr>
            <a:endParaRPr lang="es-ES_tradnl" sz="1400" dirty="0">
              <a:solidFill>
                <a:schemeClr val="tx1"/>
              </a:solidFill>
              <a:latin typeface="Arial" pitchFamily="34" charset="0"/>
            </a:endParaRPr>
          </a:p>
          <a:p>
            <a:pPr algn="ctr">
              <a:defRPr/>
            </a:pPr>
            <a:r>
              <a:rPr lang="es-ES_tradnl" sz="1400" b="1" dirty="0">
                <a:solidFill>
                  <a:schemeClr val="tx1"/>
                </a:solidFill>
                <a:latin typeface="Arial" pitchFamily="34" charset="0"/>
              </a:rPr>
              <a:t>Comprobación “a posteriori”</a:t>
            </a:r>
          </a:p>
          <a:p>
            <a:pPr algn="ctr">
              <a:defRPr/>
            </a:pPr>
            <a:r>
              <a:rPr lang="es-ES_tradnl" sz="1400" b="1" dirty="0">
                <a:solidFill>
                  <a:schemeClr val="tx1"/>
                </a:solidFill>
                <a:latin typeface="Arial" pitchFamily="34" charset="0"/>
              </a:rPr>
              <a:t>Aspectos comunes a todas las aplicaciones</a:t>
            </a:r>
          </a:p>
          <a:p>
            <a:pPr marL="268288" lvl="2" indent="-268288" algn="just">
              <a:lnSpc>
                <a:spcPts val="2400"/>
              </a:lnSpc>
              <a:spcBef>
                <a:spcPts val="1400"/>
              </a:spcBef>
              <a:buFont typeface="Wingdings" pitchFamily="2" charset="2"/>
              <a:buChar char="Ø"/>
              <a:defRPr/>
            </a:pPr>
            <a:r>
              <a:rPr lang="es-ES_tradnl" sz="1600" dirty="0">
                <a:solidFill>
                  <a:schemeClr val="tx1"/>
                </a:solidFill>
                <a:latin typeface="Arial" pitchFamily="34" charset="0"/>
                <a:cs typeface="Times New Roman" pitchFamily="18" charset="0"/>
              </a:rPr>
              <a:t>Los funcionarios pueden hacer que los expedientes evolucionen de forma individual o colectiva.</a:t>
            </a:r>
          </a:p>
          <a:p>
            <a:pPr marL="268288" lvl="2" indent="-268288" algn="just">
              <a:lnSpc>
                <a:spcPts val="2400"/>
              </a:lnSpc>
              <a:spcBef>
                <a:spcPts val="1400"/>
              </a:spcBef>
              <a:buFont typeface="Wingdings" pitchFamily="2" charset="2"/>
              <a:buChar char="Ø"/>
              <a:defRPr/>
            </a:pPr>
            <a:r>
              <a:rPr lang="es-ES_tradnl" sz="1600" dirty="0">
                <a:solidFill>
                  <a:schemeClr val="tx1"/>
                </a:solidFill>
                <a:latin typeface="Arial" pitchFamily="34" charset="0"/>
                <a:cs typeface="Times New Roman" pitchFamily="18" charset="0"/>
              </a:rPr>
              <a:t>Utilizamos textos normalizados para los distintos productos a notificar a los obligados tributarios (requerimientos, propuestas, resoluciones...). Textos fijos y textos variables</a:t>
            </a:r>
          </a:p>
          <a:p>
            <a:pPr marL="268288" lvl="2" indent="-268288" algn="just">
              <a:lnSpc>
                <a:spcPts val="2400"/>
              </a:lnSpc>
              <a:spcBef>
                <a:spcPts val="1400"/>
              </a:spcBef>
              <a:buFont typeface="Wingdings" pitchFamily="2" charset="2"/>
              <a:buChar char="Ø"/>
              <a:defRPr/>
            </a:pPr>
            <a:r>
              <a:rPr lang="es-ES_tradnl" sz="1600" dirty="0">
                <a:solidFill>
                  <a:schemeClr val="tx1"/>
                </a:solidFill>
                <a:latin typeface="Arial" pitchFamily="34" charset="0"/>
                <a:cs typeface="Times New Roman" pitchFamily="18" charset="0"/>
              </a:rPr>
              <a:t>Visualización, por parte del obligado,  de los procedimientos ya iniciados en la Sede Electrónica de la AEAT (todos)</a:t>
            </a:r>
          </a:p>
          <a:p>
            <a:pPr marL="268288" lvl="2" indent="-268288" algn="just">
              <a:lnSpc>
                <a:spcPts val="2400"/>
              </a:lnSpc>
              <a:spcBef>
                <a:spcPts val="1400"/>
              </a:spcBef>
              <a:buFont typeface="Wingdings" pitchFamily="2" charset="2"/>
              <a:buChar char="Ø"/>
              <a:defRPr/>
            </a:pPr>
            <a:r>
              <a:rPr lang="es-ES_tradnl" sz="1600" dirty="0">
                <a:solidFill>
                  <a:schemeClr val="tx1"/>
                </a:solidFill>
                <a:latin typeface="Arial" pitchFamily="34" charset="0"/>
                <a:cs typeface="Times New Roman" pitchFamily="18" charset="0"/>
              </a:rPr>
              <a:t>Actuaciones Administrativas Automatizadas para la resolución de los procedimientos</a:t>
            </a:r>
          </a:p>
          <a:p>
            <a:pPr marL="268288" lvl="2" indent="-268288" algn="just">
              <a:lnSpc>
                <a:spcPts val="2400"/>
              </a:lnSpc>
              <a:spcBef>
                <a:spcPts val="1400"/>
              </a:spcBef>
              <a:buFont typeface="Wingdings" pitchFamily="2" charset="2"/>
              <a:buChar char="Ø"/>
              <a:defRPr/>
            </a:pPr>
            <a:r>
              <a:rPr lang="es-ES_tradnl" sz="1600" dirty="0">
                <a:solidFill>
                  <a:schemeClr val="tx1"/>
                </a:solidFill>
                <a:latin typeface="Arial" pitchFamily="34" charset="0"/>
                <a:cs typeface="Times New Roman" pitchFamily="18" charset="0"/>
              </a:rPr>
              <a:t>Se fija un objetivo de número de expedientes depurados al año.</a:t>
            </a:r>
          </a:p>
          <a:p>
            <a:pPr marL="268288" lvl="2" indent="-268288" algn="just">
              <a:lnSpc>
                <a:spcPts val="2400"/>
              </a:lnSpc>
              <a:spcBef>
                <a:spcPts val="1400"/>
              </a:spcBef>
              <a:buFont typeface="Wingdings" pitchFamily="2" charset="2"/>
              <a:buChar char="Ø"/>
              <a:defRPr/>
            </a:pPr>
            <a:r>
              <a:rPr lang="es-ES_tradnl" sz="1600" dirty="0">
                <a:solidFill>
                  <a:schemeClr val="tx1"/>
                </a:solidFill>
                <a:latin typeface="Arial" pitchFamily="34" charset="0"/>
                <a:cs typeface="Times New Roman" pitchFamily="18" charset="0"/>
              </a:rPr>
              <a:t>Contamos con estadísticas pormenorizadas de los resultados que arroja cada aplicación, para su mejor seguimiento y control</a:t>
            </a:r>
          </a:p>
          <a:p>
            <a:pPr marL="268288" lvl="2" indent="-268288" algn="just">
              <a:lnSpc>
                <a:spcPts val="2400"/>
              </a:lnSpc>
              <a:spcBef>
                <a:spcPts val="1400"/>
              </a:spcBef>
              <a:buFont typeface="Wingdings" pitchFamily="2" charset="2"/>
              <a:buChar char="Ø"/>
              <a:defRPr/>
            </a:pPr>
            <a:endParaRPr lang="es-ES_tradnl" sz="1600" dirty="0">
              <a:solidFill>
                <a:schemeClr val="tx1"/>
              </a:solidFill>
              <a:latin typeface="Arial" pitchFamily="34" charset="0"/>
              <a:cs typeface="Times New Roman" pitchFamily="18" charset="0"/>
            </a:endParaRPr>
          </a:p>
          <a:p>
            <a:pPr algn="just">
              <a:defRPr/>
            </a:pPr>
            <a:endParaRPr lang="es-ES_tradnl" sz="1400" dirty="0">
              <a:solidFill>
                <a:schemeClr val="tx1"/>
              </a:solidFill>
              <a:latin typeface="Arial" pitchFamily="34" charset="0"/>
            </a:endParaRPr>
          </a:p>
        </p:txBody>
      </p:sp>
      <p:sp>
        <p:nvSpPr>
          <p:cNvPr id="6" name="Rectangle 2"/>
          <p:cNvSpPr>
            <a:spLocks noChangeArrowheads="1"/>
          </p:cNvSpPr>
          <p:nvPr/>
        </p:nvSpPr>
        <p:spPr bwMode="auto">
          <a:xfrm>
            <a:off x="642910" y="571480"/>
            <a:ext cx="7896252" cy="36933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Comprobación censal “a posteriori”</a:t>
            </a:r>
            <a:endPar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Line 12"/>
          <p:cNvSpPr>
            <a:spLocks noChangeShapeType="1"/>
          </p:cNvSpPr>
          <p:nvPr/>
        </p:nvSpPr>
        <p:spPr bwMode="auto">
          <a:xfrm>
            <a:off x="3452813" y="4019550"/>
            <a:ext cx="0" cy="0"/>
          </a:xfrm>
          <a:prstGeom prst="line">
            <a:avLst/>
          </a:prstGeom>
          <a:noFill/>
          <a:ln w="106363">
            <a:solidFill>
              <a:schemeClr val="accent2"/>
            </a:solidFill>
            <a:round/>
            <a:headEnd/>
            <a:tailEnd/>
          </a:ln>
        </p:spPr>
        <p:txBody>
          <a:bodyPr/>
          <a:lstStyle/>
          <a:p>
            <a:endParaRPr lang="en-US"/>
          </a:p>
        </p:txBody>
      </p:sp>
      <p:sp>
        <p:nvSpPr>
          <p:cNvPr id="62466" name="Line 13"/>
          <p:cNvSpPr>
            <a:spLocks noChangeShapeType="1"/>
          </p:cNvSpPr>
          <p:nvPr/>
        </p:nvSpPr>
        <p:spPr bwMode="auto">
          <a:xfrm>
            <a:off x="4784725" y="4148138"/>
            <a:ext cx="1588" cy="0"/>
          </a:xfrm>
          <a:prstGeom prst="line">
            <a:avLst/>
          </a:prstGeom>
          <a:noFill/>
          <a:ln w="106363">
            <a:solidFill>
              <a:schemeClr val="accent2"/>
            </a:solidFill>
            <a:round/>
            <a:headEnd/>
            <a:tailEnd/>
          </a:ln>
        </p:spPr>
        <p:txBody>
          <a:bodyPr/>
          <a:lstStyle/>
          <a:p>
            <a:endParaRPr lang="en-US"/>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sp>
        <p:nvSpPr>
          <p:cNvPr id="5" name="Text Box 3"/>
          <p:cNvSpPr txBox="1">
            <a:spLocks noChangeArrowheads="1"/>
          </p:cNvSpPr>
          <p:nvPr/>
        </p:nvSpPr>
        <p:spPr bwMode="auto">
          <a:xfrm>
            <a:off x="500034" y="1071546"/>
            <a:ext cx="8104216" cy="5072098"/>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lgn="ctr">
              <a:defRPr/>
            </a:pPr>
            <a:r>
              <a:rPr lang="es-ES_tradnl" sz="1400" b="1" dirty="0">
                <a:solidFill>
                  <a:schemeClr val="tx1"/>
                </a:solidFill>
                <a:latin typeface="Arial" pitchFamily="34" charset="0"/>
              </a:rPr>
              <a:t>Comprobación “a posteriori”</a:t>
            </a:r>
          </a:p>
          <a:p>
            <a:pPr algn="ctr">
              <a:defRPr/>
            </a:pPr>
            <a:r>
              <a:rPr lang="es-ES_tradnl" sz="1400" b="1" dirty="0">
                <a:solidFill>
                  <a:schemeClr val="tx1"/>
                </a:solidFill>
                <a:latin typeface="Arial" pitchFamily="34" charset="0"/>
              </a:rPr>
              <a:t>Aspectos comunes a todas las aplicaciones</a:t>
            </a:r>
          </a:p>
          <a:p>
            <a:pPr algn="ctr">
              <a:defRPr/>
            </a:pPr>
            <a:r>
              <a:rPr lang="es-ES_tradnl" sz="1400" b="1" dirty="0">
                <a:solidFill>
                  <a:schemeClr val="tx1"/>
                </a:solidFill>
                <a:latin typeface="Arial" pitchFamily="34" charset="0"/>
              </a:rPr>
              <a:t>Sistema INFO CLASE</a:t>
            </a:r>
          </a:p>
          <a:p>
            <a:pPr algn="just">
              <a:defRPr/>
            </a:pPr>
            <a:r>
              <a:rPr lang="es-ES_tradnl" sz="1400" b="1" dirty="0">
                <a:solidFill>
                  <a:schemeClr val="tx1"/>
                </a:solidFill>
                <a:latin typeface="Arial" pitchFamily="34" charset="0"/>
              </a:rPr>
              <a:t> </a:t>
            </a:r>
          </a:p>
          <a:p>
            <a:pPr algn="just">
              <a:defRPr/>
            </a:pPr>
            <a:endParaRPr lang="es-ES_tradnl" sz="1400" b="1" dirty="0">
              <a:solidFill>
                <a:schemeClr val="tx1"/>
              </a:solidFill>
              <a:latin typeface="Arial" pitchFamily="34" charset="0"/>
            </a:endParaRPr>
          </a:p>
          <a:p>
            <a:pPr algn="just">
              <a:defRPr/>
            </a:pPr>
            <a:endParaRPr lang="es-ES_tradnl" sz="1400" dirty="0">
              <a:solidFill>
                <a:schemeClr val="tx1"/>
              </a:solidFill>
              <a:latin typeface="Arial" pitchFamily="34" charset="0"/>
            </a:endParaRPr>
          </a:p>
          <a:p>
            <a:pPr algn="just">
              <a:defRPr/>
            </a:pPr>
            <a:endParaRPr lang="es-ES_tradnl" sz="1400" dirty="0">
              <a:solidFill>
                <a:schemeClr val="tx1"/>
              </a:solidFill>
              <a:latin typeface="Arial" pitchFamily="34" charset="0"/>
            </a:endParaRPr>
          </a:p>
        </p:txBody>
      </p:sp>
      <p:sp>
        <p:nvSpPr>
          <p:cNvPr id="6" name="Rectangle 2"/>
          <p:cNvSpPr>
            <a:spLocks noChangeArrowheads="1"/>
          </p:cNvSpPr>
          <p:nvPr/>
        </p:nvSpPr>
        <p:spPr bwMode="auto">
          <a:xfrm>
            <a:off x="642910" y="571480"/>
            <a:ext cx="7896252" cy="36933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Comprobación censal “a posteriori”</a:t>
            </a:r>
            <a:endPar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pic>
        <p:nvPicPr>
          <p:cNvPr id="62472" name="Picture 2"/>
          <p:cNvPicPr>
            <a:picLocks noChangeAspect="1" noChangeArrowheads="1"/>
          </p:cNvPicPr>
          <p:nvPr/>
        </p:nvPicPr>
        <p:blipFill>
          <a:blip r:embed="rId2"/>
          <a:srcRect/>
          <a:stretch>
            <a:fillRect/>
          </a:stretch>
        </p:blipFill>
        <p:spPr bwMode="auto">
          <a:xfrm>
            <a:off x="762000" y="1857375"/>
            <a:ext cx="7620000" cy="4429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Line 12"/>
          <p:cNvSpPr>
            <a:spLocks noChangeShapeType="1"/>
          </p:cNvSpPr>
          <p:nvPr/>
        </p:nvSpPr>
        <p:spPr bwMode="auto">
          <a:xfrm>
            <a:off x="3452813" y="4019550"/>
            <a:ext cx="0" cy="0"/>
          </a:xfrm>
          <a:prstGeom prst="line">
            <a:avLst/>
          </a:prstGeom>
          <a:noFill/>
          <a:ln w="106363">
            <a:solidFill>
              <a:schemeClr val="accent2"/>
            </a:solidFill>
            <a:round/>
            <a:headEnd/>
            <a:tailEnd/>
          </a:ln>
        </p:spPr>
        <p:txBody>
          <a:bodyPr/>
          <a:lstStyle/>
          <a:p>
            <a:endParaRPr lang="en-US"/>
          </a:p>
        </p:txBody>
      </p:sp>
      <p:sp>
        <p:nvSpPr>
          <p:cNvPr id="63490" name="Line 13"/>
          <p:cNvSpPr>
            <a:spLocks noChangeShapeType="1"/>
          </p:cNvSpPr>
          <p:nvPr/>
        </p:nvSpPr>
        <p:spPr bwMode="auto">
          <a:xfrm>
            <a:off x="4784725" y="4148138"/>
            <a:ext cx="1588" cy="0"/>
          </a:xfrm>
          <a:prstGeom prst="line">
            <a:avLst/>
          </a:prstGeom>
          <a:noFill/>
          <a:ln w="106363">
            <a:solidFill>
              <a:schemeClr val="accent2"/>
            </a:solidFill>
            <a:round/>
            <a:headEnd/>
            <a:tailEnd/>
          </a:ln>
        </p:spPr>
        <p:txBody>
          <a:bodyPr/>
          <a:lstStyle/>
          <a:p>
            <a:endParaRPr lang="en-US"/>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sp>
        <p:nvSpPr>
          <p:cNvPr id="5" name="Text Box 3"/>
          <p:cNvSpPr txBox="1">
            <a:spLocks noChangeArrowheads="1"/>
          </p:cNvSpPr>
          <p:nvPr/>
        </p:nvSpPr>
        <p:spPr bwMode="auto">
          <a:xfrm>
            <a:off x="500034" y="1071546"/>
            <a:ext cx="8104216" cy="5072098"/>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lgn="ctr">
              <a:defRPr/>
            </a:pPr>
            <a:r>
              <a:rPr lang="es-ES_tradnl" sz="1400" b="1" dirty="0">
                <a:solidFill>
                  <a:schemeClr val="tx1"/>
                </a:solidFill>
                <a:latin typeface="Arial" pitchFamily="34" charset="0"/>
              </a:rPr>
              <a:t>Comprobación “a posteriori”</a:t>
            </a:r>
          </a:p>
          <a:p>
            <a:pPr algn="ctr">
              <a:defRPr/>
            </a:pPr>
            <a:r>
              <a:rPr lang="es-ES_tradnl" sz="1400" b="1" dirty="0">
                <a:solidFill>
                  <a:schemeClr val="tx1"/>
                </a:solidFill>
                <a:latin typeface="Arial" pitchFamily="34" charset="0"/>
              </a:rPr>
              <a:t>Aspectos comunes a todas las aplicaciones</a:t>
            </a:r>
          </a:p>
          <a:p>
            <a:pPr algn="ctr">
              <a:defRPr/>
            </a:pPr>
            <a:r>
              <a:rPr lang="es-ES_tradnl" sz="1400" b="1" dirty="0">
                <a:solidFill>
                  <a:schemeClr val="tx1"/>
                </a:solidFill>
                <a:latin typeface="Arial" pitchFamily="34" charset="0"/>
              </a:rPr>
              <a:t>Sistema INFO CLASE</a:t>
            </a:r>
          </a:p>
          <a:p>
            <a:pPr algn="just">
              <a:defRPr/>
            </a:pPr>
            <a:r>
              <a:rPr lang="es-ES_tradnl" sz="1400" b="1" dirty="0">
                <a:solidFill>
                  <a:schemeClr val="tx1"/>
                </a:solidFill>
                <a:latin typeface="Arial" pitchFamily="34" charset="0"/>
              </a:rPr>
              <a:t> </a:t>
            </a:r>
          </a:p>
          <a:p>
            <a:pPr algn="just">
              <a:defRPr/>
            </a:pPr>
            <a:endParaRPr lang="es-ES_tradnl" sz="1400" b="1" dirty="0">
              <a:solidFill>
                <a:schemeClr val="tx1"/>
              </a:solidFill>
              <a:latin typeface="Arial" pitchFamily="34" charset="0"/>
            </a:endParaRPr>
          </a:p>
          <a:p>
            <a:pPr algn="just">
              <a:defRPr/>
            </a:pPr>
            <a:endParaRPr lang="es-ES_tradnl" sz="1400" dirty="0">
              <a:solidFill>
                <a:schemeClr val="tx1"/>
              </a:solidFill>
              <a:latin typeface="Arial" pitchFamily="34" charset="0"/>
            </a:endParaRPr>
          </a:p>
          <a:p>
            <a:pPr algn="just">
              <a:defRPr/>
            </a:pPr>
            <a:endParaRPr lang="es-ES_tradnl" sz="1400" dirty="0">
              <a:solidFill>
                <a:schemeClr val="tx1"/>
              </a:solidFill>
              <a:latin typeface="Arial" pitchFamily="34" charset="0"/>
            </a:endParaRPr>
          </a:p>
        </p:txBody>
      </p:sp>
      <p:sp>
        <p:nvSpPr>
          <p:cNvPr id="6" name="Rectangle 2"/>
          <p:cNvSpPr>
            <a:spLocks noChangeArrowheads="1"/>
          </p:cNvSpPr>
          <p:nvPr/>
        </p:nvSpPr>
        <p:spPr bwMode="auto">
          <a:xfrm>
            <a:off x="642910" y="571480"/>
            <a:ext cx="7896252" cy="36933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Comprobación censal “a posteriori”</a:t>
            </a:r>
            <a:endPar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pic>
        <p:nvPicPr>
          <p:cNvPr id="63496" name="Picture 4"/>
          <p:cNvPicPr>
            <a:picLocks noChangeAspect="1" noChangeArrowheads="1"/>
          </p:cNvPicPr>
          <p:nvPr/>
        </p:nvPicPr>
        <p:blipFill>
          <a:blip r:embed="rId2"/>
          <a:srcRect/>
          <a:stretch>
            <a:fillRect/>
          </a:stretch>
        </p:blipFill>
        <p:spPr bwMode="auto">
          <a:xfrm>
            <a:off x="762000" y="1785938"/>
            <a:ext cx="7620000" cy="4500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Line 12"/>
          <p:cNvSpPr>
            <a:spLocks noChangeShapeType="1"/>
          </p:cNvSpPr>
          <p:nvPr/>
        </p:nvSpPr>
        <p:spPr bwMode="auto">
          <a:xfrm>
            <a:off x="3452813" y="4019550"/>
            <a:ext cx="0" cy="0"/>
          </a:xfrm>
          <a:prstGeom prst="line">
            <a:avLst/>
          </a:prstGeom>
          <a:noFill/>
          <a:ln w="106363">
            <a:solidFill>
              <a:schemeClr val="accent2"/>
            </a:solidFill>
            <a:round/>
            <a:headEnd/>
            <a:tailEnd/>
          </a:ln>
        </p:spPr>
        <p:txBody>
          <a:bodyPr/>
          <a:lstStyle/>
          <a:p>
            <a:endParaRPr lang="en-US"/>
          </a:p>
        </p:txBody>
      </p:sp>
      <p:sp>
        <p:nvSpPr>
          <p:cNvPr id="64514" name="Line 13"/>
          <p:cNvSpPr>
            <a:spLocks noChangeShapeType="1"/>
          </p:cNvSpPr>
          <p:nvPr/>
        </p:nvSpPr>
        <p:spPr bwMode="auto">
          <a:xfrm>
            <a:off x="4784725" y="4148138"/>
            <a:ext cx="1588" cy="0"/>
          </a:xfrm>
          <a:prstGeom prst="line">
            <a:avLst/>
          </a:prstGeom>
          <a:noFill/>
          <a:ln w="106363">
            <a:solidFill>
              <a:schemeClr val="accent2"/>
            </a:solidFill>
            <a:round/>
            <a:headEnd/>
            <a:tailEnd/>
          </a:ln>
        </p:spPr>
        <p:txBody>
          <a:bodyPr/>
          <a:lstStyle/>
          <a:p>
            <a:endParaRPr lang="en-US"/>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sp>
        <p:nvSpPr>
          <p:cNvPr id="5" name="Text Box 3"/>
          <p:cNvSpPr txBox="1">
            <a:spLocks noChangeArrowheads="1"/>
          </p:cNvSpPr>
          <p:nvPr/>
        </p:nvSpPr>
        <p:spPr bwMode="auto">
          <a:xfrm>
            <a:off x="500034" y="1071546"/>
            <a:ext cx="8104216" cy="5072098"/>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lgn="ctr">
              <a:defRPr/>
            </a:pPr>
            <a:r>
              <a:rPr lang="es-ES_tradnl" sz="1400" b="1" dirty="0">
                <a:solidFill>
                  <a:schemeClr val="tx1"/>
                </a:solidFill>
                <a:latin typeface="Arial" pitchFamily="34" charset="0"/>
              </a:rPr>
              <a:t>Comprobación “a posteriori”</a:t>
            </a:r>
          </a:p>
          <a:p>
            <a:pPr algn="ctr">
              <a:defRPr/>
            </a:pPr>
            <a:r>
              <a:rPr lang="es-ES_tradnl" sz="1400" b="1" dirty="0">
                <a:solidFill>
                  <a:schemeClr val="tx1"/>
                </a:solidFill>
                <a:latin typeface="Arial" pitchFamily="34" charset="0"/>
              </a:rPr>
              <a:t>Aspectos comunes a todas las aplicaciones</a:t>
            </a:r>
          </a:p>
          <a:p>
            <a:pPr algn="ctr">
              <a:defRPr/>
            </a:pPr>
            <a:r>
              <a:rPr lang="es-ES_tradnl" sz="1400" b="1" dirty="0">
                <a:solidFill>
                  <a:schemeClr val="tx1"/>
                </a:solidFill>
                <a:latin typeface="Arial" pitchFamily="34" charset="0"/>
              </a:rPr>
              <a:t>Sistema INFO CLASE</a:t>
            </a:r>
          </a:p>
          <a:p>
            <a:pPr algn="just">
              <a:defRPr/>
            </a:pPr>
            <a:r>
              <a:rPr lang="es-ES_tradnl" sz="1400" b="1" dirty="0">
                <a:solidFill>
                  <a:schemeClr val="tx1"/>
                </a:solidFill>
                <a:latin typeface="Arial" pitchFamily="34" charset="0"/>
              </a:rPr>
              <a:t> </a:t>
            </a:r>
          </a:p>
          <a:p>
            <a:pPr algn="just">
              <a:defRPr/>
            </a:pPr>
            <a:endParaRPr lang="es-ES_tradnl" sz="1400" b="1" dirty="0">
              <a:solidFill>
                <a:schemeClr val="tx1"/>
              </a:solidFill>
              <a:latin typeface="Arial" pitchFamily="34" charset="0"/>
            </a:endParaRPr>
          </a:p>
          <a:p>
            <a:pPr algn="just">
              <a:defRPr/>
            </a:pPr>
            <a:endParaRPr lang="es-ES_tradnl" sz="1400" dirty="0">
              <a:solidFill>
                <a:schemeClr val="tx1"/>
              </a:solidFill>
              <a:latin typeface="Arial" pitchFamily="34" charset="0"/>
            </a:endParaRPr>
          </a:p>
          <a:p>
            <a:pPr algn="just">
              <a:defRPr/>
            </a:pPr>
            <a:endParaRPr lang="es-ES_tradnl" sz="1400" dirty="0">
              <a:solidFill>
                <a:schemeClr val="tx1"/>
              </a:solidFill>
              <a:latin typeface="Arial" pitchFamily="34" charset="0"/>
            </a:endParaRPr>
          </a:p>
        </p:txBody>
      </p:sp>
      <p:sp>
        <p:nvSpPr>
          <p:cNvPr id="6" name="Rectangle 2"/>
          <p:cNvSpPr>
            <a:spLocks noChangeArrowheads="1"/>
          </p:cNvSpPr>
          <p:nvPr/>
        </p:nvSpPr>
        <p:spPr bwMode="auto">
          <a:xfrm>
            <a:off x="642910" y="571480"/>
            <a:ext cx="7896252" cy="36933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Comprobación censal “a posteriori”</a:t>
            </a:r>
            <a:endPar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pic>
        <p:nvPicPr>
          <p:cNvPr id="64520" name="Picture 3"/>
          <p:cNvPicPr>
            <a:picLocks noChangeAspect="1" noChangeArrowheads="1"/>
          </p:cNvPicPr>
          <p:nvPr/>
        </p:nvPicPr>
        <p:blipFill>
          <a:blip r:embed="rId2"/>
          <a:srcRect/>
          <a:stretch>
            <a:fillRect/>
          </a:stretch>
        </p:blipFill>
        <p:spPr bwMode="auto">
          <a:xfrm>
            <a:off x="762000" y="1928813"/>
            <a:ext cx="7620000" cy="4357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Line 12"/>
          <p:cNvSpPr>
            <a:spLocks noChangeShapeType="1"/>
          </p:cNvSpPr>
          <p:nvPr/>
        </p:nvSpPr>
        <p:spPr bwMode="auto">
          <a:xfrm>
            <a:off x="3452813" y="4019550"/>
            <a:ext cx="0" cy="0"/>
          </a:xfrm>
          <a:prstGeom prst="line">
            <a:avLst/>
          </a:prstGeom>
          <a:noFill/>
          <a:ln w="106363">
            <a:solidFill>
              <a:schemeClr val="accent2"/>
            </a:solidFill>
            <a:round/>
            <a:headEnd/>
            <a:tailEnd/>
          </a:ln>
        </p:spPr>
        <p:txBody>
          <a:bodyPr/>
          <a:lstStyle/>
          <a:p>
            <a:endParaRPr lang="en-US"/>
          </a:p>
        </p:txBody>
      </p:sp>
      <p:sp>
        <p:nvSpPr>
          <p:cNvPr id="65538" name="Line 13"/>
          <p:cNvSpPr>
            <a:spLocks noChangeShapeType="1"/>
          </p:cNvSpPr>
          <p:nvPr/>
        </p:nvSpPr>
        <p:spPr bwMode="auto">
          <a:xfrm>
            <a:off x="4784725" y="4148138"/>
            <a:ext cx="1588" cy="0"/>
          </a:xfrm>
          <a:prstGeom prst="line">
            <a:avLst/>
          </a:prstGeom>
          <a:noFill/>
          <a:ln w="106363">
            <a:solidFill>
              <a:schemeClr val="accent2"/>
            </a:solidFill>
            <a:round/>
            <a:headEnd/>
            <a:tailEnd/>
          </a:ln>
        </p:spPr>
        <p:txBody>
          <a:bodyPr/>
          <a:lstStyle/>
          <a:p>
            <a:endParaRPr lang="en-US"/>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sp>
        <p:nvSpPr>
          <p:cNvPr id="5" name="Text Box 3"/>
          <p:cNvSpPr txBox="1">
            <a:spLocks noChangeArrowheads="1"/>
          </p:cNvSpPr>
          <p:nvPr/>
        </p:nvSpPr>
        <p:spPr bwMode="auto">
          <a:xfrm>
            <a:off x="500034" y="1071546"/>
            <a:ext cx="8104216" cy="5072098"/>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lgn="ctr">
              <a:defRPr/>
            </a:pPr>
            <a:r>
              <a:rPr lang="es-ES_tradnl" sz="1600" b="1" dirty="0">
                <a:solidFill>
                  <a:schemeClr val="tx1"/>
                </a:solidFill>
                <a:latin typeface="Arial" pitchFamily="34" charset="0"/>
              </a:rPr>
              <a:t>Aplicación de Rectificación Censal Integral</a:t>
            </a:r>
          </a:p>
          <a:p>
            <a:pPr algn="just">
              <a:defRPr/>
            </a:pPr>
            <a:endParaRPr lang="es-ES_tradnl" sz="1600" dirty="0">
              <a:solidFill>
                <a:schemeClr val="tx1"/>
              </a:solidFill>
              <a:latin typeface="Arial" pitchFamily="34" charset="0"/>
            </a:endParaRPr>
          </a:p>
          <a:p>
            <a:pPr marL="268288" lvl="2" indent="-268288" algn="just">
              <a:lnSpc>
                <a:spcPts val="2400"/>
              </a:lnSpc>
              <a:spcBef>
                <a:spcPts val="1400"/>
              </a:spcBef>
              <a:buFont typeface="Wingdings" pitchFamily="2" charset="2"/>
              <a:buChar char="Ø"/>
              <a:defRPr/>
            </a:pPr>
            <a:r>
              <a:rPr lang="es-ES_tradnl" sz="1800" dirty="0">
                <a:solidFill>
                  <a:schemeClr val="tx1"/>
                </a:solidFill>
                <a:latin typeface="Arial" pitchFamily="34" charset="0"/>
                <a:cs typeface="Times New Roman" pitchFamily="18" charset="0"/>
              </a:rPr>
              <a:t>Actualmente solo detecta errores en el censo derivados de datos declarados por el propio obligado tributario que, por cualquier causa,  hayan superado los controles establecidos “a priori”. </a:t>
            </a:r>
          </a:p>
          <a:p>
            <a:pPr marL="268288" lvl="2" indent="-268288" algn="just">
              <a:lnSpc>
                <a:spcPts val="2400"/>
              </a:lnSpc>
              <a:spcBef>
                <a:spcPts val="1400"/>
              </a:spcBef>
              <a:buFont typeface="Wingdings" pitchFamily="2" charset="2"/>
              <a:buChar char="Ø"/>
              <a:defRPr/>
            </a:pPr>
            <a:r>
              <a:rPr lang="es-ES_tradnl" sz="1800" dirty="0">
                <a:solidFill>
                  <a:schemeClr val="tx1"/>
                </a:solidFill>
                <a:latin typeface="Arial" pitchFamily="34" charset="0"/>
                <a:cs typeface="Times New Roman" pitchFamily="18" charset="0"/>
              </a:rPr>
              <a:t>Se extraen 14 tipos de inconsistencias censales, de acuerdo a una serie de parámetros de selección fijados de forma centralizada, y se pide a las oficinas que los depuren de acuerdo al procedimiento establecido. </a:t>
            </a:r>
          </a:p>
          <a:p>
            <a:pPr marL="268288" lvl="2" indent="-268288" algn="just">
              <a:lnSpc>
                <a:spcPts val="2400"/>
              </a:lnSpc>
              <a:spcBef>
                <a:spcPts val="1400"/>
              </a:spcBef>
              <a:buFont typeface="Wingdings" pitchFamily="2" charset="2"/>
              <a:buChar char="Ø"/>
              <a:defRPr/>
            </a:pPr>
            <a:r>
              <a:rPr lang="es-ES_tradnl" sz="1800" dirty="0">
                <a:solidFill>
                  <a:schemeClr val="tx1"/>
                </a:solidFill>
                <a:latin typeface="Arial" pitchFamily="34" charset="0"/>
                <a:cs typeface="Times New Roman" pitchFamily="18" charset="0"/>
              </a:rPr>
              <a:t>Los expedientes se extraen todos los años, normalmente un poco antes de la finalización del año natural, para que los puedan trabajar durante el ejercicio siguiente. </a:t>
            </a:r>
          </a:p>
          <a:p>
            <a:pPr marL="268288" lvl="2" indent="-268288" algn="just">
              <a:lnSpc>
                <a:spcPts val="2400"/>
              </a:lnSpc>
              <a:spcBef>
                <a:spcPts val="1400"/>
              </a:spcBef>
              <a:buFont typeface="Wingdings" pitchFamily="2" charset="2"/>
              <a:buChar char="Ø"/>
              <a:defRPr/>
            </a:pPr>
            <a:r>
              <a:rPr lang="es-ES_tradnl" sz="1800" dirty="0">
                <a:solidFill>
                  <a:schemeClr val="tx1"/>
                </a:solidFill>
                <a:latin typeface="Arial" pitchFamily="34" charset="0"/>
                <a:cs typeface="Times New Roman" pitchFamily="18" charset="0"/>
              </a:rPr>
              <a:t>Nuestra normativa regula un procedimiento concreto para la depuración de estos expedientes, el PRC.</a:t>
            </a:r>
          </a:p>
        </p:txBody>
      </p:sp>
      <p:sp>
        <p:nvSpPr>
          <p:cNvPr id="6" name="Rectangle 2"/>
          <p:cNvSpPr>
            <a:spLocks noChangeArrowheads="1"/>
          </p:cNvSpPr>
          <p:nvPr/>
        </p:nvSpPr>
        <p:spPr bwMode="auto">
          <a:xfrm>
            <a:off x="642910" y="571480"/>
            <a:ext cx="7896252" cy="36933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Comprobación censal “a posteriori”</a:t>
            </a:r>
            <a:endPar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Line 12"/>
          <p:cNvSpPr>
            <a:spLocks noChangeShapeType="1"/>
          </p:cNvSpPr>
          <p:nvPr/>
        </p:nvSpPr>
        <p:spPr bwMode="auto">
          <a:xfrm>
            <a:off x="3452813" y="4019550"/>
            <a:ext cx="0" cy="0"/>
          </a:xfrm>
          <a:prstGeom prst="line">
            <a:avLst/>
          </a:prstGeom>
          <a:noFill/>
          <a:ln w="106363">
            <a:solidFill>
              <a:schemeClr val="accent2"/>
            </a:solidFill>
            <a:round/>
            <a:headEnd/>
            <a:tailEnd/>
          </a:ln>
        </p:spPr>
        <p:txBody>
          <a:bodyPr/>
          <a:lstStyle/>
          <a:p>
            <a:endParaRPr lang="en-US"/>
          </a:p>
        </p:txBody>
      </p:sp>
      <p:sp>
        <p:nvSpPr>
          <p:cNvPr id="66562" name="Line 13"/>
          <p:cNvSpPr>
            <a:spLocks noChangeShapeType="1"/>
          </p:cNvSpPr>
          <p:nvPr/>
        </p:nvSpPr>
        <p:spPr bwMode="auto">
          <a:xfrm>
            <a:off x="4784725" y="4148138"/>
            <a:ext cx="1588" cy="0"/>
          </a:xfrm>
          <a:prstGeom prst="line">
            <a:avLst/>
          </a:prstGeom>
          <a:noFill/>
          <a:ln w="106363">
            <a:solidFill>
              <a:schemeClr val="accent2"/>
            </a:solidFill>
            <a:round/>
            <a:headEnd/>
            <a:tailEnd/>
          </a:ln>
        </p:spPr>
        <p:txBody>
          <a:bodyPr/>
          <a:lstStyle/>
          <a:p>
            <a:endParaRPr lang="en-US"/>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sp>
        <p:nvSpPr>
          <p:cNvPr id="5" name="Text Box 3"/>
          <p:cNvSpPr txBox="1">
            <a:spLocks noChangeArrowheads="1"/>
          </p:cNvSpPr>
          <p:nvPr/>
        </p:nvSpPr>
        <p:spPr bwMode="auto">
          <a:xfrm>
            <a:off x="357158" y="1071546"/>
            <a:ext cx="8429684" cy="528641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lgn="ctr">
              <a:defRPr/>
            </a:pPr>
            <a:endParaRPr lang="es-ES_tradnl" sz="1600" dirty="0">
              <a:solidFill>
                <a:schemeClr val="tx1"/>
              </a:solidFill>
              <a:latin typeface="Arial" pitchFamily="34" charset="0"/>
            </a:endParaRPr>
          </a:p>
        </p:txBody>
      </p:sp>
      <p:sp>
        <p:nvSpPr>
          <p:cNvPr id="6" name="Rectangle 2"/>
          <p:cNvSpPr>
            <a:spLocks noChangeArrowheads="1"/>
          </p:cNvSpPr>
          <p:nvPr/>
        </p:nvSpPr>
        <p:spPr bwMode="auto">
          <a:xfrm>
            <a:off x="642910" y="571480"/>
            <a:ext cx="7896252" cy="36933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Comprobación censal “a posteriori”</a:t>
            </a:r>
            <a:endPar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sp>
        <p:nvSpPr>
          <p:cNvPr id="65" name="Rectangle 22"/>
          <p:cNvSpPr>
            <a:spLocks noChangeArrowheads="1"/>
          </p:cNvSpPr>
          <p:nvPr/>
        </p:nvSpPr>
        <p:spPr bwMode="auto">
          <a:xfrm>
            <a:off x="600075" y="4857750"/>
            <a:ext cx="1828800" cy="914400"/>
          </a:xfrm>
          <a:prstGeom prst="rect">
            <a:avLst/>
          </a:prstGeom>
          <a:solidFill>
            <a:srgbClr val="66CCFF"/>
          </a:solidFill>
          <a:ln w="9525">
            <a:solidFill>
              <a:schemeClr val="accent2"/>
            </a:solidFill>
            <a:miter lim="800000"/>
            <a:headEnd/>
            <a:tailEnd/>
          </a:ln>
          <a:effectLst>
            <a:outerShdw dist="107763" dir="18900000" algn="ctr" rotWithShape="0">
              <a:schemeClr val="bg2">
                <a:alpha val="50000"/>
              </a:schemeClr>
            </a:outerShdw>
          </a:effectLst>
        </p:spPr>
        <p:txBody>
          <a:bodyPr wrap="none" anchor="ctr"/>
          <a:lstStyle/>
          <a:p>
            <a:pPr algn="ctr">
              <a:defRPr/>
            </a:pPr>
            <a:endParaRPr lang="es-ES" dirty="0">
              <a:solidFill>
                <a:srgbClr val="000099"/>
              </a:solidFill>
              <a:latin typeface="Arial" pitchFamily="34" charset="0"/>
              <a:cs typeface="Arial" pitchFamily="34" charset="0"/>
            </a:endParaRPr>
          </a:p>
        </p:txBody>
      </p:sp>
      <p:sp>
        <p:nvSpPr>
          <p:cNvPr id="66569" name="Text Box 23"/>
          <p:cNvSpPr txBox="1">
            <a:spLocks noChangeArrowheads="1"/>
          </p:cNvSpPr>
          <p:nvPr/>
        </p:nvSpPr>
        <p:spPr bwMode="auto">
          <a:xfrm>
            <a:off x="600075" y="4857750"/>
            <a:ext cx="1752600" cy="835025"/>
          </a:xfrm>
          <a:prstGeom prst="rect">
            <a:avLst/>
          </a:prstGeom>
          <a:noFill/>
          <a:ln w="9525">
            <a:noFill/>
            <a:miter lim="800000"/>
            <a:headEnd/>
            <a:tailEnd/>
          </a:ln>
        </p:spPr>
        <p:txBody>
          <a:bodyPr>
            <a:spAutoFit/>
          </a:bodyPr>
          <a:lstStyle/>
          <a:p>
            <a:pPr algn="ctr">
              <a:lnSpc>
                <a:spcPct val="115000"/>
              </a:lnSpc>
            </a:pPr>
            <a:r>
              <a:rPr lang="es-ES" sz="1400" b="1">
                <a:solidFill>
                  <a:srgbClr val="000099"/>
                </a:solidFill>
                <a:latin typeface="Arial" charset="0"/>
                <a:cs typeface="Arial" charset="0"/>
              </a:rPr>
              <a:t>Resolución rectificando datos censales</a:t>
            </a:r>
          </a:p>
        </p:txBody>
      </p:sp>
      <p:sp>
        <p:nvSpPr>
          <p:cNvPr id="67" name="Rectangle 26"/>
          <p:cNvSpPr>
            <a:spLocks noChangeArrowheads="1"/>
          </p:cNvSpPr>
          <p:nvPr/>
        </p:nvSpPr>
        <p:spPr bwMode="auto">
          <a:xfrm>
            <a:off x="4572000" y="5457825"/>
            <a:ext cx="1295400" cy="685800"/>
          </a:xfrm>
          <a:prstGeom prst="rect">
            <a:avLst/>
          </a:prstGeom>
          <a:solidFill>
            <a:srgbClr val="66CCFF"/>
          </a:solidFill>
          <a:ln w="9525">
            <a:solidFill>
              <a:schemeClr val="accent2"/>
            </a:solidFill>
            <a:miter lim="800000"/>
            <a:headEnd/>
            <a:tailEnd/>
          </a:ln>
          <a:effectLst>
            <a:outerShdw dist="107763" dir="18900000" algn="ctr" rotWithShape="0">
              <a:schemeClr val="bg2">
                <a:alpha val="50000"/>
              </a:schemeClr>
            </a:outerShdw>
          </a:effectLst>
        </p:spPr>
        <p:txBody>
          <a:bodyPr wrap="none" anchor="ctr"/>
          <a:lstStyle/>
          <a:p>
            <a:pPr algn="ctr">
              <a:defRPr/>
            </a:pPr>
            <a:endParaRPr lang="es-ES" dirty="0">
              <a:solidFill>
                <a:srgbClr val="000099"/>
              </a:solidFill>
              <a:latin typeface="Arial" pitchFamily="34" charset="0"/>
              <a:cs typeface="Arial" pitchFamily="34" charset="0"/>
            </a:endParaRPr>
          </a:p>
        </p:txBody>
      </p:sp>
      <p:sp>
        <p:nvSpPr>
          <p:cNvPr id="66571" name="Text Box 27"/>
          <p:cNvSpPr txBox="1">
            <a:spLocks noChangeArrowheads="1"/>
          </p:cNvSpPr>
          <p:nvPr/>
        </p:nvSpPr>
        <p:spPr bwMode="auto">
          <a:xfrm>
            <a:off x="4572000" y="5457825"/>
            <a:ext cx="1295400" cy="587375"/>
          </a:xfrm>
          <a:prstGeom prst="rect">
            <a:avLst/>
          </a:prstGeom>
          <a:noFill/>
          <a:ln w="9525">
            <a:noFill/>
            <a:miter lim="800000"/>
            <a:headEnd/>
            <a:tailEnd/>
          </a:ln>
        </p:spPr>
        <p:txBody>
          <a:bodyPr>
            <a:spAutoFit/>
          </a:bodyPr>
          <a:lstStyle/>
          <a:p>
            <a:pPr algn="ctr">
              <a:lnSpc>
                <a:spcPct val="115000"/>
              </a:lnSpc>
            </a:pPr>
            <a:r>
              <a:rPr lang="es-ES" sz="1400" b="1">
                <a:solidFill>
                  <a:srgbClr val="000099"/>
                </a:solidFill>
                <a:latin typeface="Arial" charset="0"/>
                <a:cs typeface="Arial" charset="0"/>
              </a:rPr>
              <a:t>Caducidad</a:t>
            </a:r>
          </a:p>
          <a:p>
            <a:pPr algn="ctr">
              <a:lnSpc>
                <a:spcPct val="115000"/>
              </a:lnSpc>
            </a:pPr>
            <a:r>
              <a:rPr lang="es-ES" sz="1400" b="1">
                <a:solidFill>
                  <a:srgbClr val="000099"/>
                </a:solidFill>
                <a:latin typeface="Arial" charset="0"/>
                <a:cs typeface="Arial" charset="0"/>
              </a:rPr>
              <a:t>(6 meses)</a:t>
            </a:r>
          </a:p>
        </p:txBody>
      </p:sp>
      <p:sp>
        <p:nvSpPr>
          <p:cNvPr id="66572" name="Line 30"/>
          <p:cNvSpPr>
            <a:spLocks noChangeShapeType="1"/>
          </p:cNvSpPr>
          <p:nvPr/>
        </p:nvSpPr>
        <p:spPr bwMode="auto">
          <a:xfrm flipH="1">
            <a:off x="3333750" y="2071688"/>
            <a:ext cx="381000" cy="457200"/>
          </a:xfrm>
          <a:prstGeom prst="line">
            <a:avLst/>
          </a:prstGeom>
          <a:noFill/>
          <a:ln w="25400">
            <a:solidFill>
              <a:srgbClr val="0000FF"/>
            </a:solidFill>
            <a:round/>
            <a:headEnd/>
            <a:tailEnd type="triangle" w="med" len="med"/>
          </a:ln>
        </p:spPr>
        <p:txBody>
          <a:bodyPr/>
          <a:lstStyle/>
          <a:p>
            <a:endParaRPr lang="en-US"/>
          </a:p>
        </p:txBody>
      </p:sp>
      <p:sp>
        <p:nvSpPr>
          <p:cNvPr id="66573" name="Line 31"/>
          <p:cNvSpPr>
            <a:spLocks noChangeShapeType="1"/>
          </p:cNvSpPr>
          <p:nvPr/>
        </p:nvSpPr>
        <p:spPr bwMode="auto">
          <a:xfrm>
            <a:off x="4619625" y="2071688"/>
            <a:ext cx="381000" cy="457200"/>
          </a:xfrm>
          <a:prstGeom prst="line">
            <a:avLst/>
          </a:prstGeom>
          <a:noFill/>
          <a:ln w="25400">
            <a:solidFill>
              <a:srgbClr val="0000FF"/>
            </a:solidFill>
            <a:round/>
            <a:headEnd/>
            <a:tailEnd type="triangle" w="med" len="med"/>
          </a:ln>
        </p:spPr>
        <p:txBody>
          <a:bodyPr/>
          <a:lstStyle/>
          <a:p>
            <a:endParaRPr lang="en-US"/>
          </a:p>
        </p:txBody>
      </p:sp>
      <p:sp>
        <p:nvSpPr>
          <p:cNvPr id="66574" name="Line 33"/>
          <p:cNvSpPr>
            <a:spLocks noChangeShapeType="1"/>
          </p:cNvSpPr>
          <p:nvPr/>
        </p:nvSpPr>
        <p:spPr bwMode="auto">
          <a:xfrm>
            <a:off x="3048000" y="3048000"/>
            <a:ext cx="309563" cy="1524000"/>
          </a:xfrm>
          <a:prstGeom prst="line">
            <a:avLst/>
          </a:prstGeom>
          <a:noFill/>
          <a:ln w="25400">
            <a:solidFill>
              <a:srgbClr val="0000FF"/>
            </a:solidFill>
            <a:round/>
            <a:headEnd/>
            <a:tailEnd type="triangle" w="med" len="med"/>
          </a:ln>
        </p:spPr>
        <p:txBody>
          <a:bodyPr/>
          <a:lstStyle/>
          <a:p>
            <a:endParaRPr lang="en-US"/>
          </a:p>
        </p:txBody>
      </p:sp>
      <p:sp>
        <p:nvSpPr>
          <p:cNvPr id="66575" name="Line 35"/>
          <p:cNvSpPr>
            <a:spLocks noChangeShapeType="1"/>
          </p:cNvSpPr>
          <p:nvPr/>
        </p:nvSpPr>
        <p:spPr bwMode="auto">
          <a:xfrm flipH="1">
            <a:off x="4495800" y="3048000"/>
            <a:ext cx="685800" cy="304800"/>
          </a:xfrm>
          <a:prstGeom prst="line">
            <a:avLst/>
          </a:prstGeom>
          <a:noFill/>
          <a:ln w="25400">
            <a:solidFill>
              <a:srgbClr val="0000FF"/>
            </a:solidFill>
            <a:round/>
            <a:headEnd/>
            <a:tailEnd type="triangle" w="med" len="med"/>
          </a:ln>
        </p:spPr>
        <p:txBody>
          <a:bodyPr/>
          <a:lstStyle/>
          <a:p>
            <a:endParaRPr lang="en-US"/>
          </a:p>
        </p:txBody>
      </p:sp>
      <p:sp>
        <p:nvSpPr>
          <p:cNvPr id="66576" name="Line 36"/>
          <p:cNvSpPr>
            <a:spLocks noChangeShapeType="1"/>
          </p:cNvSpPr>
          <p:nvPr/>
        </p:nvSpPr>
        <p:spPr bwMode="auto">
          <a:xfrm>
            <a:off x="4214813" y="3962400"/>
            <a:ext cx="0" cy="381000"/>
          </a:xfrm>
          <a:prstGeom prst="line">
            <a:avLst/>
          </a:prstGeom>
          <a:noFill/>
          <a:ln w="25400">
            <a:solidFill>
              <a:srgbClr val="0000FF"/>
            </a:solidFill>
            <a:round/>
            <a:headEnd/>
            <a:tailEnd type="triangle" w="med" len="med"/>
          </a:ln>
        </p:spPr>
        <p:txBody>
          <a:bodyPr/>
          <a:lstStyle/>
          <a:p>
            <a:endParaRPr lang="en-US"/>
          </a:p>
        </p:txBody>
      </p:sp>
      <p:sp>
        <p:nvSpPr>
          <p:cNvPr id="66577" name="Line 37"/>
          <p:cNvSpPr>
            <a:spLocks noChangeShapeType="1"/>
          </p:cNvSpPr>
          <p:nvPr/>
        </p:nvSpPr>
        <p:spPr bwMode="auto">
          <a:xfrm flipH="1">
            <a:off x="2424113" y="4500563"/>
            <a:ext cx="1219200" cy="695325"/>
          </a:xfrm>
          <a:prstGeom prst="line">
            <a:avLst/>
          </a:prstGeom>
          <a:noFill/>
          <a:ln w="25400">
            <a:solidFill>
              <a:srgbClr val="0000FF"/>
            </a:solidFill>
            <a:round/>
            <a:headEnd/>
            <a:tailEnd type="triangle" w="med" len="med"/>
          </a:ln>
        </p:spPr>
        <p:txBody>
          <a:bodyPr/>
          <a:lstStyle/>
          <a:p>
            <a:endParaRPr lang="en-US"/>
          </a:p>
        </p:txBody>
      </p:sp>
      <p:sp>
        <p:nvSpPr>
          <p:cNvPr id="66578" name="Line 38"/>
          <p:cNvSpPr>
            <a:spLocks noChangeShapeType="1"/>
          </p:cNvSpPr>
          <p:nvPr/>
        </p:nvSpPr>
        <p:spPr bwMode="auto">
          <a:xfrm>
            <a:off x="5072063" y="4714875"/>
            <a:ext cx="895350" cy="557213"/>
          </a:xfrm>
          <a:prstGeom prst="line">
            <a:avLst/>
          </a:prstGeom>
          <a:noFill/>
          <a:ln w="25400">
            <a:solidFill>
              <a:srgbClr val="0000FF"/>
            </a:solidFill>
            <a:round/>
            <a:headEnd/>
            <a:tailEnd type="triangle" w="med" len="med"/>
          </a:ln>
        </p:spPr>
        <p:txBody>
          <a:bodyPr/>
          <a:lstStyle/>
          <a:p>
            <a:endParaRPr lang="en-US"/>
          </a:p>
        </p:txBody>
      </p:sp>
      <p:sp>
        <p:nvSpPr>
          <p:cNvPr id="66579" name="Line 39"/>
          <p:cNvSpPr>
            <a:spLocks noChangeShapeType="1"/>
          </p:cNvSpPr>
          <p:nvPr/>
        </p:nvSpPr>
        <p:spPr bwMode="auto">
          <a:xfrm flipH="1">
            <a:off x="3581400" y="4648200"/>
            <a:ext cx="304800" cy="533400"/>
          </a:xfrm>
          <a:prstGeom prst="line">
            <a:avLst/>
          </a:prstGeom>
          <a:noFill/>
          <a:ln w="25400">
            <a:solidFill>
              <a:srgbClr val="0000FF"/>
            </a:solidFill>
            <a:round/>
            <a:headEnd/>
            <a:tailEnd type="triangle" w="med" len="med"/>
          </a:ln>
        </p:spPr>
        <p:txBody>
          <a:bodyPr/>
          <a:lstStyle/>
          <a:p>
            <a:endParaRPr lang="en-US"/>
          </a:p>
        </p:txBody>
      </p:sp>
      <p:sp>
        <p:nvSpPr>
          <p:cNvPr id="66580" name="Line 40"/>
          <p:cNvSpPr>
            <a:spLocks noChangeShapeType="1"/>
          </p:cNvSpPr>
          <p:nvPr/>
        </p:nvSpPr>
        <p:spPr bwMode="auto">
          <a:xfrm>
            <a:off x="4648200" y="4648200"/>
            <a:ext cx="304800" cy="762000"/>
          </a:xfrm>
          <a:prstGeom prst="line">
            <a:avLst/>
          </a:prstGeom>
          <a:noFill/>
          <a:ln w="25400">
            <a:solidFill>
              <a:srgbClr val="0000FF"/>
            </a:solidFill>
            <a:round/>
            <a:headEnd/>
            <a:tailEnd type="triangle" w="med" len="med"/>
          </a:ln>
        </p:spPr>
        <p:txBody>
          <a:bodyPr/>
          <a:lstStyle/>
          <a:p>
            <a:endParaRPr lang="en-US"/>
          </a:p>
        </p:txBody>
      </p:sp>
      <p:sp>
        <p:nvSpPr>
          <p:cNvPr id="78" name="Rectangle 49"/>
          <p:cNvSpPr>
            <a:spLocks noChangeArrowheads="1"/>
          </p:cNvSpPr>
          <p:nvPr/>
        </p:nvSpPr>
        <p:spPr bwMode="auto">
          <a:xfrm>
            <a:off x="2590800" y="5143500"/>
            <a:ext cx="1828800" cy="1066800"/>
          </a:xfrm>
          <a:prstGeom prst="rect">
            <a:avLst/>
          </a:prstGeom>
          <a:solidFill>
            <a:srgbClr val="66CCFF"/>
          </a:solidFill>
          <a:ln w="9525">
            <a:solidFill>
              <a:schemeClr val="accent2"/>
            </a:solidFill>
            <a:miter lim="800000"/>
            <a:headEnd/>
            <a:tailEnd/>
          </a:ln>
          <a:effectLst>
            <a:outerShdw dist="107763" dir="18900000" algn="ctr" rotWithShape="0">
              <a:schemeClr val="bg2">
                <a:alpha val="50000"/>
              </a:schemeClr>
            </a:outerShdw>
          </a:effectLst>
        </p:spPr>
        <p:txBody>
          <a:bodyPr wrap="none" anchor="ctr"/>
          <a:lstStyle/>
          <a:p>
            <a:pPr algn="ctr">
              <a:defRPr/>
            </a:pPr>
            <a:r>
              <a:rPr lang="es-ES" sz="1400" b="1" dirty="0">
                <a:solidFill>
                  <a:srgbClr val="000099"/>
                </a:solidFill>
                <a:latin typeface="Arial" pitchFamily="34" charset="0"/>
                <a:cs typeface="Arial" pitchFamily="34" charset="0"/>
              </a:rPr>
              <a:t>Subsanación, </a:t>
            </a:r>
          </a:p>
          <a:p>
            <a:pPr algn="ctr">
              <a:defRPr/>
            </a:pPr>
            <a:r>
              <a:rPr lang="es-ES" sz="1400" b="1" dirty="0">
                <a:solidFill>
                  <a:srgbClr val="000099"/>
                </a:solidFill>
                <a:latin typeface="Arial" pitchFamily="34" charset="0"/>
                <a:cs typeface="Arial" pitchFamily="34" charset="0"/>
              </a:rPr>
              <a:t>aclaración o </a:t>
            </a:r>
          </a:p>
          <a:p>
            <a:pPr algn="ctr">
              <a:defRPr/>
            </a:pPr>
            <a:r>
              <a:rPr lang="es-ES" sz="1400" b="1" dirty="0">
                <a:solidFill>
                  <a:srgbClr val="000099"/>
                </a:solidFill>
                <a:latin typeface="Arial" pitchFamily="34" charset="0"/>
                <a:cs typeface="Arial" pitchFamily="34" charset="0"/>
              </a:rPr>
              <a:t>justificación : </a:t>
            </a:r>
          </a:p>
          <a:p>
            <a:pPr algn="ctr">
              <a:defRPr/>
            </a:pPr>
            <a:r>
              <a:rPr lang="es-ES" sz="1400" b="1" dirty="0">
                <a:solidFill>
                  <a:srgbClr val="000099"/>
                </a:solidFill>
                <a:latin typeface="Arial" pitchFamily="34" charset="0"/>
                <a:cs typeface="Arial" pitchFamily="34" charset="0"/>
              </a:rPr>
              <a:t>diligencia</a:t>
            </a:r>
          </a:p>
        </p:txBody>
      </p:sp>
      <p:sp>
        <p:nvSpPr>
          <p:cNvPr id="79" name="Rectangle 19"/>
          <p:cNvSpPr>
            <a:spLocks noChangeArrowheads="1"/>
          </p:cNvSpPr>
          <p:nvPr/>
        </p:nvSpPr>
        <p:spPr bwMode="auto">
          <a:xfrm>
            <a:off x="3276600" y="4333875"/>
            <a:ext cx="1828800" cy="381000"/>
          </a:xfrm>
          <a:prstGeom prst="rect">
            <a:avLst/>
          </a:prstGeom>
          <a:solidFill>
            <a:srgbClr val="66CCFF"/>
          </a:solidFill>
          <a:ln w="9525">
            <a:solidFill>
              <a:schemeClr val="accent2"/>
            </a:solidFill>
            <a:miter lim="800000"/>
            <a:headEnd/>
            <a:tailEnd/>
          </a:ln>
          <a:effectLst>
            <a:outerShdw dist="107763" dir="18900000" algn="ctr" rotWithShape="0">
              <a:schemeClr val="bg2">
                <a:alpha val="50000"/>
              </a:schemeClr>
            </a:outerShdw>
          </a:effectLst>
        </p:spPr>
        <p:txBody>
          <a:bodyPr wrap="none" anchor="ctr"/>
          <a:lstStyle/>
          <a:p>
            <a:pPr algn="ctr">
              <a:defRPr/>
            </a:pPr>
            <a:endParaRPr lang="es-ES" dirty="0">
              <a:solidFill>
                <a:srgbClr val="000099"/>
              </a:solidFill>
              <a:latin typeface="Arial" pitchFamily="34" charset="0"/>
              <a:cs typeface="Arial" pitchFamily="34" charset="0"/>
            </a:endParaRPr>
          </a:p>
        </p:txBody>
      </p:sp>
      <p:sp>
        <p:nvSpPr>
          <p:cNvPr id="66583" name="Text Box 20"/>
          <p:cNvSpPr txBox="1">
            <a:spLocks noChangeArrowheads="1"/>
          </p:cNvSpPr>
          <p:nvPr/>
        </p:nvSpPr>
        <p:spPr bwMode="auto">
          <a:xfrm>
            <a:off x="3319463" y="4375150"/>
            <a:ext cx="1752600" cy="339725"/>
          </a:xfrm>
          <a:prstGeom prst="rect">
            <a:avLst/>
          </a:prstGeom>
          <a:noFill/>
          <a:ln w="9525">
            <a:noFill/>
            <a:miter lim="800000"/>
            <a:headEnd/>
            <a:tailEnd/>
          </a:ln>
        </p:spPr>
        <p:txBody>
          <a:bodyPr>
            <a:spAutoFit/>
          </a:bodyPr>
          <a:lstStyle/>
          <a:p>
            <a:pPr algn="ctr">
              <a:lnSpc>
                <a:spcPct val="115000"/>
              </a:lnSpc>
            </a:pPr>
            <a:r>
              <a:rPr lang="es-ES" sz="1400" b="1">
                <a:solidFill>
                  <a:srgbClr val="000099"/>
                </a:solidFill>
                <a:latin typeface="Arial" charset="0"/>
                <a:cs typeface="Arial" charset="0"/>
              </a:rPr>
              <a:t>TERMINACIÓN</a:t>
            </a:r>
          </a:p>
        </p:txBody>
      </p:sp>
      <p:sp>
        <p:nvSpPr>
          <p:cNvPr id="81" name="Rectangle 13"/>
          <p:cNvSpPr>
            <a:spLocks noChangeArrowheads="1"/>
          </p:cNvSpPr>
          <p:nvPr/>
        </p:nvSpPr>
        <p:spPr bwMode="auto">
          <a:xfrm>
            <a:off x="3276600" y="3386138"/>
            <a:ext cx="1828800" cy="685800"/>
          </a:xfrm>
          <a:prstGeom prst="rect">
            <a:avLst/>
          </a:prstGeom>
          <a:solidFill>
            <a:srgbClr val="66CCFF"/>
          </a:solidFill>
          <a:ln w="9525">
            <a:solidFill>
              <a:schemeClr val="accent2"/>
            </a:solidFill>
            <a:miter lim="800000"/>
            <a:headEnd/>
            <a:tailEnd/>
          </a:ln>
          <a:effectLst>
            <a:outerShdw dist="107763" dir="18900000" algn="ctr" rotWithShape="0">
              <a:schemeClr val="bg2">
                <a:alpha val="50000"/>
              </a:schemeClr>
            </a:outerShdw>
          </a:effectLst>
        </p:spPr>
        <p:txBody>
          <a:bodyPr wrap="none" anchor="ctr"/>
          <a:lstStyle/>
          <a:p>
            <a:pPr algn="ctr">
              <a:defRPr/>
            </a:pPr>
            <a:endParaRPr lang="es-ES" dirty="0">
              <a:solidFill>
                <a:srgbClr val="000099"/>
              </a:solidFill>
              <a:latin typeface="Arial" pitchFamily="34" charset="0"/>
              <a:cs typeface="Arial" pitchFamily="34" charset="0"/>
            </a:endParaRPr>
          </a:p>
        </p:txBody>
      </p:sp>
      <p:sp>
        <p:nvSpPr>
          <p:cNvPr id="66585" name="Text Box 14"/>
          <p:cNvSpPr txBox="1">
            <a:spLocks noChangeArrowheads="1"/>
          </p:cNvSpPr>
          <p:nvPr/>
        </p:nvSpPr>
        <p:spPr bwMode="auto">
          <a:xfrm>
            <a:off x="3200400" y="3386138"/>
            <a:ext cx="2057400" cy="693737"/>
          </a:xfrm>
          <a:prstGeom prst="rect">
            <a:avLst/>
          </a:prstGeom>
          <a:noFill/>
          <a:ln w="9525">
            <a:noFill/>
            <a:miter lim="800000"/>
            <a:headEnd/>
            <a:tailEnd/>
          </a:ln>
        </p:spPr>
        <p:txBody>
          <a:bodyPr>
            <a:spAutoFit/>
          </a:bodyPr>
          <a:lstStyle/>
          <a:p>
            <a:pPr algn="ctr">
              <a:lnSpc>
                <a:spcPct val="115000"/>
              </a:lnSpc>
            </a:pPr>
            <a:r>
              <a:rPr lang="es-ES" sz="1400" b="1">
                <a:solidFill>
                  <a:srgbClr val="000099"/>
                </a:solidFill>
                <a:latin typeface="Arial" charset="0"/>
                <a:cs typeface="Arial" charset="0"/>
              </a:rPr>
              <a:t>TRAMITACIÓN   </a:t>
            </a:r>
            <a:r>
              <a:rPr lang="es-ES" sz="1000" b="1">
                <a:solidFill>
                  <a:srgbClr val="000099"/>
                </a:solidFill>
                <a:latin typeface="Arial" charset="0"/>
                <a:cs typeface="Arial" charset="0"/>
              </a:rPr>
              <a:t> (medios y facultades)</a:t>
            </a:r>
          </a:p>
          <a:p>
            <a:pPr algn="ctr">
              <a:lnSpc>
                <a:spcPct val="115000"/>
              </a:lnSpc>
            </a:pPr>
            <a:r>
              <a:rPr lang="es-ES" sz="1000" b="1">
                <a:solidFill>
                  <a:srgbClr val="000099"/>
                </a:solidFill>
                <a:latin typeface="Arial" charset="0"/>
                <a:cs typeface="Arial" charset="0"/>
              </a:rPr>
              <a:t>(10 días alegaciones)</a:t>
            </a:r>
          </a:p>
        </p:txBody>
      </p:sp>
      <p:sp>
        <p:nvSpPr>
          <p:cNvPr id="83" name="Rectangle 15"/>
          <p:cNvSpPr>
            <a:spLocks noChangeArrowheads="1"/>
          </p:cNvSpPr>
          <p:nvPr/>
        </p:nvSpPr>
        <p:spPr bwMode="auto">
          <a:xfrm>
            <a:off x="1600200" y="2533650"/>
            <a:ext cx="1828800" cy="609600"/>
          </a:xfrm>
          <a:prstGeom prst="rect">
            <a:avLst/>
          </a:prstGeom>
          <a:solidFill>
            <a:srgbClr val="66CCFF"/>
          </a:solidFill>
          <a:ln w="9525">
            <a:solidFill>
              <a:schemeClr val="accent2"/>
            </a:solidFill>
            <a:miter lim="800000"/>
            <a:headEnd/>
            <a:tailEnd/>
          </a:ln>
          <a:effectLst>
            <a:outerShdw dist="107763" dir="18900000" algn="ctr" rotWithShape="0">
              <a:schemeClr val="bg2">
                <a:alpha val="50000"/>
              </a:schemeClr>
            </a:outerShdw>
          </a:effectLst>
        </p:spPr>
        <p:txBody>
          <a:bodyPr wrap="none" anchor="ctr"/>
          <a:lstStyle/>
          <a:p>
            <a:pPr algn="ctr">
              <a:defRPr/>
            </a:pPr>
            <a:endParaRPr lang="es-ES" dirty="0">
              <a:solidFill>
                <a:srgbClr val="000099"/>
              </a:solidFill>
              <a:latin typeface="Arial" pitchFamily="34" charset="0"/>
              <a:cs typeface="Arial" pitchFamily="34" charset="0"/>
            </a:endParaRPr>
          </a:p>
        </p:txBody>
      </p:sp>
      <p:sp>
        <p:nvSpPr>
          <p:cNvPr id="66587" name="Text Box 16"/>
          <p:cNvSpPr txBox="1">
            <a:spLocks noChangeArrowheads="1"/>
          </p:cNvSpPr>
          <p:nvPr/>
        </p:nvSpPr>
        <p:spPr bwMode="auto">
          <a:xfrm>
            <a:off x="1600200" y="2654300"/>
            <a:ext cx="1752600" cy="339725"/>
          </a:xfrm>
          <a:prstGeom prst="rect">
            <a:avLst/>
          </a:prstGeom>
          <a:noFill/>
          <a:ln w="9525">
            <a:noFill/>
            <a:miter lim="800000"/>
            <a:headEnd/>
            <a:tailEnd/>
          </a:ln>
        </p:spPr>
        <p:txBody>
          <a:bodyPr>
            <a:spAutoFit/>
          </a:bodyPr>
          <a:lstStyle/>
          <a:p>
            <a:pPr algn="ctr">
              <a:lnSpc>
                <a:spcPct val="115000"/>
              </a:lnSpc>
            </a:pPr>
            <a:r>
              <a:rPr lang="es-ES" sz="1400" b="1">
                <a:solidFill>
                  <a:srgbClr val="000099"/>
                </a:solidFill>
                <a:latin typeface="Arial" charset="0"/>
                <a:cs typeface="Arial" charset="0"/>
              </a:rPr>
              <a:t>Requerimiento</a:t>
            </a:r>
          </a:p>
        </p:txBody>
      </p:sp>
      <p:sp>
        <p:nvSpPr>
          <p:cNvPr id="85" name="Rectangle 17"/>
          <p:cNvSpPr>
            <a:spLocks noChangeArrowheads="1"/>
          </p:cNvSpPr>
          <p:nvPr/>
        </p:nvSpPr>
        <p:spPr bwMode="auto">
          <a:xfrm>
            <a:off x="4957763" y="2533650"/>
            <a:ext cx="1828800" cy="609600"/>
          </a:xfrm>
          <a:prstGeom prst="rect">
            <a:avLst/>
          </a:prstGeom>
          <a:solidFill>
            <a:srgbClr val="66CCFF"/>
          </a:solidFill>
          <a:ln w="9525">
            <a:solidFill>
              <a:schemeClr val="accent2"/>
            </a:solidFill>
            <a:miter lim="800000"/>
            <a:headEnd/>
            <a:tailEnd/>
          </a:ln>
          <a:effectLst>
            <a:outerShdw dist="107763" dir="18900000" algn="ctr" rotWithShape="0">
              <a:schemeClr val="bg2">
                <a:alpha val="50000"/>
              </a:schemeClr>
            </a:outerShdw>
          </a:effectLst>
        </p:spPr>
        <p:txBody>
          <a:bodyPr wrap="none" anchor="ctr"/>
          <a:lstStyle/>
          <a:p>
            <a:pPr algn="ctr">
              <a:defRPr/>
            </a:pPr>
            <a:endParaRPr lang="es-ES" dirty="0">
              <a:solidFill>
                <a:srgbClr val="000099"/>
              </a:solidFill>
              <a:latin typeface="Arial" pitchFamily="34" charset="0"/>
              <a:cs typeface="Arial" pitchFamily="34" charset="0"/>
            </a:endParaRPr>
          </a:p>
        </p:txBody>
      </p:sp>
      <p:sp>
        <p:nvSpPr>
          <p:cNvPr id="66589" name="Text Box 18"/>
          <p:cNvSpPr txBox="1">
            <a:spLocks noChangeArrowheads="1"/>
          </p:cNvSpPr>
          <p:nvPr/>
        </p:nvSpPr>
        <p:spPr bwMode="auto">
          <a:xfrm>
            <a:off x="4957763" y="2533650"/>
            <a:ext cx="1752600" cy="587375"/>
          </a:xfrm>
          <a:prstGeom prst="rect">
            <a:avLst/>
          </a:prstGeom>
          <a:noFill/>
          <a:ln w="9525">
            <a:noFill/>
            <a:miter lim="800000"/>
            <a:headEnd/>
            <a:tailEnd/>
          </a:ln>
        </p:spPr>
        <p:txBody>
          <a:bodyPr>
            <a:spAutoFit/>
          </a:bodyPr>
          <a:lstStyle/>
          <a:p>
            <a:pPr algn="ctr">
              <a:lnSpc>
                <a:spcPct val="115000"/>
              </a:lnSpc>
            </a:pPr>
            <a:r>
              <a:rPr lang="es-ES" sz="1400" b="1">
                <a:solidFill>
                  <a:srgbClr val="000099"/>
                </a:solidFill>
                <a:latin typeface="Arial" charset="0"/>
                <a:cs typeface="Arial" charset="0"/>
              </a:rPr>
              <a:t>Propuesta resolución</a:t>
            </a:r>
          </a:p>
        </p:txBody>
      </p:sp>
      <p:sp>
        <p:nvSpPr>
          <p:cNvPr id="87" name="Rectangle 3"/>
          <p:cNvSpPr>
            <a:spLocks noChangeArrowheads="1"/>
          </p:cNvSpPr>
          <p:nvPr/>
        </p:nvSpPr>
        <p:spPr bwMode="auto">
          <a:xfrm>
            <a:off x="2828925" y="1874838"/>
            <a:ext cx="2743200" cy="323850"/>
          </a:xfrm>
          <a:prstGeom prst="rect">
            <a:avLst/>
          </a:prstGeom>
          <a:solidFill>
            <a:srgbClr val="66CCFF"/>
          </a:solidFill>
          <a:ln w="9525">
            <a:solidFill>
              <a:schemeClr val="accent2"/>
            </a:solidFill>
            <a:miter lim="800000"/>
            <a:headEnd/>
            <a:tailEnd/>
          </a:ln>
          <a:effectLst>
            <a:outerShdw dist="107763" dir="18900000" algn="ctr" rotWithShape="0">
              <a:schemeClr val="bg2">
                <a:alpha val="50000"/>
              </a:schemeClr>
            </a:outerShdw>
          </a:effectLst>
        </p:spPr>
        <p:txBody>
          <a:bodyPr wrap="none" anchor="ctr"/>
          <a:lstStyle/>
          <a:p>
            <a:pPr algn="ctr">
              <a:defRPr/>
            </a:pPr>
            <a:endParaRPr lang="es-ES" dirty="0">
              <a:solidFill>
                <a:srgbClr val="000099"/>
              </a:solidFill>
              <a:latin typeface="Arial" pitchFamily="34" charset="0"/>
              <a:cs typeface="Arial" pitchFamily="34" charset="0"/>
            </a:endParaRPr>
          </a:p>
        </p:txBody>
      </p:sp>
      <p:sp>
        <p:nvSpPr>
          <p:cNvPr id="66591" name="Text Box 4"/>
          <p:cNvSpPr txBox="1">
            <a:spLocks noChangeArrowheads="1"/>
          </p:cNvSpPr>
          <p:nvPr/>
        </p:nvSpPr>
        <p:spPr bwMode="auto">
          <a:xfrm>
            <a:off x="2857500" y="1874838"/>
            <a:ext cx="2728913" cy="339725"/>
          </a:xfrm>
          <a:prstGeom prst="rect">
            <a:avLst/>
          </a:prstGeom>
          <a:noFill/>
          <a:ln w="9525">
            <a:noFill/>
            <a:miter lim="800000"/>
            <a:headEnd/>
            <a:tailEnd/>
          </a:ln>
        </p:spPr>
        <p:txBody>
          <a:bodyPr>
            <a:spAutoFit/>
          </a:bodyPr>
          <a:lstStyle/>
          <a:p>
            <a:pPr algn="ctr">
              <a:lnSpc>
                <a:spcPct val="115000"/>
              </a:lnSpc>
            </a:pPr>
            <a:r>
              <a:rPr lang="es-ES" sz="1400" b="1">
                <a:solidFill>
                  <a:srgbClr val="000099"/>
                </a:solidFill>
                <a:latin typeface="Arial" charset="0"/>
                <a:cs typeface="Arial" charset="0"/>
              </a:rPr>
              <a:t>INICIO (de oficio)</a:t>
            </a:r>
          </a:p>
        </p:txBody>
      </p:sp>
      <p:sp>
        <p:nvSpPr>
          <p:cNvPr id="89" name="Rectangle 28"/>
          <p:cNvSpPr>
            <a:spLocks noChangeArrowheads="1"/>
          </p:cNvSpPr>
          <p:nvPr/>
        </p:nvSpPr>
        <p:spPr bwMode="auto">
          <a:xfrm>
            <a:off x="6000750" y="4929188"/>
            <a:ext cx="2362200" cy="609600"/>
          </a:xfrm>
          <a:prstGeom prst="rect">
            <a:avLst/>
          </a:prstGeom>
          <a:solidFill>
            <a:srgbClr val="66CCFF"/>
          </a:solidFill>
          <a:ln w="9525">
            <a:solidFill>
              <a:schemeClr val="accent2"/>
            </a:solidFill>
            <a:miter lim="800000"/>
            <a:headEnd/>
            <a:tailEnd/>
          </a:ln>
          <a:effectLst>
            <a:outerShdw dist="107763" dir="18900000" algn="ctr" rotWithShape="0">
              <a:schemeClr val="bg2">
                <a:alpha val="50000"/>
              </a:schemeClr>
            </a:outerShdw>
          </a:effectLst>
        </p:spPr>
        <p:txBody>
          <a:bodyPr wrap="none" anchor="ctr"/>
          <a:lstStyle/>
          <a:p>
            <a:pPr algn="ctr">
              <a:defRPr/>
            </a:pPr>
            <a:endParaRPr lang="es-ES" dirty="0">
              <a:solidFill>
                <a:srgbClr val="000099"/>
              </a:solidFill>
              <a:latin typeface="Arial" pitchFamily="34" charset="0"/>
              <a:cs typeface="Arial" pitchFamily="34" charset="0"/>
            </a:endParaRPr>
          </a:p>
        </p:txBody>
      </p:sp>
      <p:sp>
        <p:nvSpPr>
          <p:cNvPr id="66593" name="Text Box 29"/>
          <p:cNvSpPr txBox="1">
            <a:spLocks noChangeArrowheads="1"/>
          </p:cNvSpPr>
          <p:nvPr/>
        </p:nvSpPr>
        <p:spPr bwMode="auto">
          <a:xfrm>
            <a:off x="6000750" y="4929188"/>
            <a:ext cx="2286000" cy="587375"/>
          </a:xfrm>
          <a:prstGeom prst="rect">
            <a:avLst/>
          </a:prstGeom>
          <a:noFill/>
          <a:ln w="9525">
            <a:noFill/>
            <a:miter lim="800000"/>
            <a:headEnd/>
            <a:tailEnd/>
          </a:ln>
        </p:spPr>
        <p:txBody>
          <a:bodyPr>
            <a:spAutoFit/>
          </a:bodyPr>
          <a:lstStyle/>
          <a:p>
            <a:pPr algn="ctr">
              <a:lnSpc>
                <a:spcPct val="115000"/>
              </a:lnSpc>
            </a:pPr>
            <a:r>
              <a:rPr lang="es-ES" sz="1400" b="1">
                <a:solidFill>
                  <a:srgbClr val="000099"/>
                </a:solidFill>
                <a:latin typeface="Arial" charset="0"/>
                <a:cs typeface="Arial" charset="0"/>
              </a:rPr>
              <a:t>Inicio procedimiento</a:t>
            </a:r>
          </a:p>
          <a:p>
            <a:pPr algn="ctr">
              <a:lnSpc>
                <a:spcPct val="115000"/>
              </a:lnSpc>
            </a:pPr>
            <a:r>
              <a:rPr lang="es-ES" sz="1400" b="1">
                <a:solidFill>
                  <a:srgbClr val="000099"/>
                </a:solidFill>
                <a:latin typeface="Arial" charset="0"/>
                <a:cs typeface="Arial" charset="0"/>
              </a:rPr>
              <a:t>CL / Inspección</a:t>
            </a:r>
          </a:p>
        </p:txBody>
      </p:sp>
      <p:sp>
        <p:nvSpPr>
          <p:cNvPr id="66594" name="Rectangle 2"/>
          <p:cNvSpPr>
            <a:spLocks noChangeArrowheads="1"/>
          </p:cNvSpPr>
          <p:nvPr/>
        </p:nvSpPr>
        <p:spPr bwMode="auto">
          <a:xfrm>
            <a:off x="714375" y="1071563"/>
            <a:ext cx="7786688" cy="642937"/>
          </a:xfrm>
          <a:prstGeom prst="rect">
            <a:avLst/>
          </a:prstGeom>
          <a:noFill/>
          <a:ln w="9525">
            <a:noFill/>
            <a:miter lim="800000"/>
            <a:headEnd/>
            <a:tailEnd/>
          </a:ln>
        </p:spPr>
        <p:txBody>
          <a:bodyPr/>
          <a:lstStyle/>
          <a:p>
            <a:pPr marL="268288" indent="-268288" algn="ctr">
              <a:tabLst>
                <a:tab pos="268288" algn="l"/>
              </a:tabLst>
            </a:pPr>
            <a:r>
              <a:rPr lang="es-ES" b="1">
                <a:latin typeface="Arial" charset="0"/>
              </a:rPr>
              <a:t>Procedimiento de rectificación censal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Line 12"/>
          <p:cNvSpPr>
            <a:spLocks noChangeShapeType="1"/>
          </p:cNvSpPr>
          <p:nvPr/>
        </p:nvSpPr>
        <p:spPr bwMode="auto">
          <a:xfrm>
            <a:off x="3452813" y="4019550"/>
            <a:ext cx="0" cy="0"/>
          </a:xfrm>
          <a:prstGeom prst="line">
            <a:avLst/>
          </a:prstGeom>
          <a:noFill/>
          <a:ln w="106363">
            <a:solidFill>
              <a:schemeClr val="accent2"/>
            </a:solidFill>
            <a:round/>
            <a:headEnd/>
            <a:tailEnd/>
          </a:ln>
        </p:spPr>
        <p:txBody>
          <a:bodyPr/>
          <a:lstStyle/>
          <a:p>
            <a:endParaRPr lang="en-US"/>
          </a:p>
        </p:txBody>
      </p:sp>
      <p:sp>
        <p:nvSpPr>
          <p:cNvPr id="21506" name="Line 13"/>
          <p:cNvSpPr>
            <a:spLocks noChangeShapeType="1"/>
          </p:cNvSpPr>
          <p:nvPr/>
        </p:nvSpPr>
        <p:spPr bwMode="auto">
          <a:xfrm>
            <a:off x="4784725" y="4148138"/>
            <a:ext cx="1588" cy="0"/>
          </a:xfrm>
          <a:prstGeom prst="line">
            <a:avLst/>
          </a:prstGeom>
          <a:noFill/>
          <a:ln w="106363">
            <a:solidFill>
              <a:schemeClr val="accent2"/>
            </a:solidFill>
            <a:round/>
            <a:headEnd/>
            <a:tailEnd/>
          </a:ln>
        </p:spPr>
        <p:txBody>
          <a:bodyPr/>
          <a:lstStyle/>
          <a:p>
            <a:endParaRPr lang="en-US"/>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sp>
        <p:nvSpPr>
          <p:cNvPr id="5" name="Text Box 3"/>
          <p:cNvSpPr txBox="1">
            <a:spLocks noChangeArrowheads="1"/>
          </p:cNvSpPr>
          <p:nvPr/>
        </p:nvSpPr>
        <p:spPr bwMode="auto">
          <a:xfrm>
            <a:off x="500034" y="1571612"/>
            <a:ext cx="8104216" cy="457203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lgn="just">
              <a:defRPr/>
            </a:pPr>
            <a:r>
              <a:rPr lang="es-ES" sz="2000" dirty="0">
                <a:solidFill>
                  <a:schemeClr val="tx1"/>
                </a:solidFill>
                <a:latin typeface="Arial" pitchFamily="34" charset="0"/>
                <a:cs typeface="Arial" pitchFamily="34" charset="0"/>
              </a:rPr>
              <a:t>El </a:t>
            </a:r>
            <a:r>
              <a:rPr lang="es-ES" sz="2000" b="1" dirty="0">
                <a:solidFill>
                  <a:schemeClr val="tx1"/>
                </a:solidFill>
                <a:latin typeface="Arial" pitchFamily="34" charset="0"/>
                <a:cs typeface="Arial" pitchFamily="34" charset="0"/>
              </a:rPr>
              <a:t>Censo de Obligados Tributarios</a:t>
            </a:r>
            <a:r>
              <a:rPr lang="es-ES" sz="2000" dirty="0">
                <a:solidFill>
                  <a:schemeClr val="tx1"/>
                </a:solidFill>
                <a:latin typeface="Arial" pitchFamily="34" charset="0"/>
                <a:cs typeface="Arial" pitchFamily="34" charset="0"/>
              </a:rPr>
              <a:t> está formado por la totalidad de las personas o entidades que deban tener un número de identificación fiscal (NIF) para sus relaciones de naturaleza o con trascendencia tributaria </a:t>
            </a:r>
          </a:p>
          <a:p>
            <a:pPr algn="just">
              <a:defRPr/>
            </a:pPr>
            <a:endParaRPr lang="es-ES" sz="2000" dirty="0">
              <a:solidFill>
                <a:schemeClr val="tx1"/>
              </a:solidFill>
              <a:latin typeface="Arial" pitchFamily="34" charset="0"/>
              <a:cs typeface="Arial" pitchFamily="34" charset="0"/>
            </a:endParaRPr>
          </a:p>
          <a:p>
            <a:pPr algn="just">
              <a:defRPr/>
            </a:pPr>
            <a:r>
              <a:rPr lang="es-ES" sz="2000" dirty="0">
                <a:solidFill>
                  <a:schemeClr val="tx1"/>
                </a:solidFill>
                <a:latin typeface="Arial" pitchFamily="34" charset="0"/>
                <a:cs typeface="Arial" pitchFamily="34" charset="0"/>
              </a:rPr>
              <a:t>¿Y quien debe tener NIF? La normativa tributaria obliga a tener NIF a todas las personas físicas, jurídicas y entidades sin personalidad para las operaciones de naturaleza o con trascendencia tributaria que vayan a efectuar.</a:t>
            </a:r>
          </a:p>
          <a:p>
            <a:pPr algn="just">
              <a:defRPr/>
            </a:pPr>
            <a:endParaRPr lang="es-ES" sz="2000" dirty="0">
              <a:solidFill>
                <a:schemeClr val="tx1"/>
              </a:solidFill>
              <a:latin typeface="Arial" pitchFamily="34" charset="0"/>
              <a:cs typeface="Arial" pitchFamily="34" charset="0"/>
            </a:endParaRPr>
          </a:p>
          <a:p>
            <a:pPr algn="just">
              <a:defRPr/>
            </a:pPr>
            <a:r>
              <a:rPr lang="es-ES" sz="2000" dirty="0">
                <a:solidFill>
                  <a:schemeClr val="tx1"/>
                </a:solidFill>
                <a:latin typeface="Arial" pitchFamily="34" charset="0"/>
                <a:cs typeface="Arial" pitchFamily="34" charset="0"/>
              </a:rPr>
              <a:t>No solo se crea la obligación “teórica” de tener un NIF, también se crean una serie de obligaciones de utilización del NIF que acaba avocando a todos los obligados a disponer de uno.</a:t>
            </a:r>
          </a:p>
        </p:txBody>
      </p:sp>
      <p:sp>
        <p:nvSpPr>
          <p:cNvPr id="6" name="Rectangle 2"/>
          <p:cNvSpPr>
            <a:spLocks noChangeArrowheads="1"/>
          </p:cNvSpPr>
          <p:nvPr/>
        </p:nvSpPr>
        <p:spPr bwMode="auto">
          <a:xfrm>
            <a:off x="642910" y="571480"/>
            <a:ext cx="7896252" cy="36933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Censo de </a:t>
            </a:r>
            <a:r>
              <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Obligados Tributarios</a:t>
            </a:r>
            <a:endPar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Line 12"/>
          <p:cNvSpPr>
            <a:spLocks noChangeShapeType="1"/>
          </p:cNvSpPr>
          <p:nvPr/>
        </p:nvSpPr>
        <p:spPr bwMode="auto">
          <a:xfrm>
            <a:off x="3452813" y="4019550"/>
            <a:ext cx="0" cy="0"/>
          </a:xfrm>
          <a:prstGeom prst="line">
            <a:avLst/>
          </a:prstGeom>
          <a:noFill/>
          <a:ln w="106363">
            <a:solidFill>
              <a:schemeClr val="accent2"/>
            </a:solidFill>
            <a:round/>
            <a:headEnd/>
            <a:tailEnd/>
          </a:ln>
        </p:spPr>
        <p:txBody>
          <a:bodyPr/>
          <a:lstStyle/>
          <a:p>
            <a:endParaRPr lang="en-US"/>
          </a:p>
        </p:txBody>
      </p:sp>
      <p:sp>
        <p:nvSpPr>
          <p:cNvPr id="67586" name="Line 13"/>
          <p:cNvSpPr>
            <a:spLocks noChangeShapeType="1"/>
          </p:cNvSpPr>
          <p:nvPr/>
        </p:nvSpPr>
        <p:spPr bwMode="auto">
          <a:xfrm>
            <a:off x="4784725" y="4148138"/>
            <a:ext cx="1588" cy="0"/>
          </a:xfrm>
          <a:prstGeom prst="line">
            <a:avLst/>
          </a:prstGeom>
          <a:noFill/>
          <a:ln w="106363">
            <a:solidFill>
              <a:schemeClr val="accent2"/>
            </a:solidFill>
            <a:round/>
            <a:headEnd/>
            <a:tailEnd/>
          </a:ln>
        </p:spPr>
        <p:txBody>
          <a:bodyPr/>
          <a:lstStyle/>
          <a:p>
            <a:endParaRPr lang="en-US"/>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sp>
        <p:nvSpPr>
          <p:cNvPr id="5" name="Text Box 3"/>
          <p:cNvSpPr txBox="1">
            <a:spLocks noChangeArrowheads="1"/>
          </p:cNvSpPr>
          <p:nvPr/>
        </p:nvSpPr>
        <p:spPr bwMode="auto">
          <a:xfrm>
            <a:off x="500034" y="1071546"/>
            <a:ext cx="8104216" cy="5072098"/>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lgn="ctr">
              <a:defRPr/>
            </a:pPr>
            <a:r>
              <a:rPr lang="es-ES_tradnl" sz="1600" b="1" dirty="0">
                <a:solidFill>
                  <a:schemeClr val="tx1"/>
                </a:solidFill>
                <a:latin typeface="Arial" pitchFamily="34" charset="0"/>
              </a:rPr>
              <a:t>Aplicación de Depuración del Índice de Entidades</a:t>
            </a:r>
            <a:endParaRPr lang="es-ES_tradnl" sz="1600" dirty="0">
              <a:solidFill>
                <a:schemeClr val="tx1"/>
              </a:solidFill>
              <a:latin typeface="Arial" pitchFamily="34" charset="0"/>
            </a:endParaRPr>
          </a:p>
          <a:p>
            <a:pPr marL="268288" lvl="2" indent="-268288" algn="just">
              <a:lnSpc>
                <a:spcPts val="2400"/>
              </a:lnSpc>
              <a:spcBef>
                <a:spcPts val="1400"/>
              </a:spcBef>
              <a:buFont typeface="Wingdings" pitchFamily="2" charset="2"/>
              <a:buChar char="Ø"/>
              <a:defRPr/>
            </a:pPr>
            <a:r>
              <a:rPr lang="es-ES_tradnl" sz="1600" dirty="0">
                <a:solidFill>
                  <a:schemeClr val="tx1"/>
                </a:solidFill>
                <a:latin typeface="Arial" pitchFamily="34" charset="0"/>
                <a:cs typeface="Times New Roman" pitchFamily="18" charset="0"/>
              </a:rPr>
              <a:t>El Índice de Entidades es un Registro territorial que contiene, básicamente, los sujetos pasivos del Impuesto sobre Sociedades (personas jurídicas)</a:t>
            </a:r>
          </a:p>
          <a:p>
            <a:pPr marL="268288" lvl="2" indent="-268288" algn="just">
              <a:lnSpc>
                <a:spcPts val="2400"/>
              </a:lnSpc>
              <a:spcBef>
                <a:spcPts val="1400"/>
              </a:spcBef>
              <a:buFont typeface="Wingdings" pitchFamily="2" charset="2"/>
              <a:buChar char="Ø"/>
              <a:defRPr/>
            </a:pPr>
            <a:r>
              <a:rPr lang="es-ES_tradnl" sz="1600" dirty="0">
                <a:solidFill>
                  <a:schemeClr val="tx1"/>
                </a:solidFill>
                <a:latin typeface="Arial" pitchFamily="34" charset="0"/>
                <a:cs typeface="Times New Roman" pitchFamily="18" charset="0"/>
              </a:rPr>
              <a:t>A principios de año se extraen tres tipos de incumplimientos a depurar por las oficinas en el curso del mismo</a:t>
            </a:r>
          </a:p>
          <a:p>
            <a:pPr marL="268288" lvl="2" indent="-268288" algn="just">
              <a:lnSpc>
                <a:spcPts val="2400"/>
              </a:lnSpc>
              <a:spcBef>
                <a:spcPts val="1400"/>
              </a:spcBef>
              <a:defRPr/>
            </a:pPr>
            <a:r>
              <a:rPr lang="es-ES_tradnl" sz="1600" dirty="0">
                <a:solidFill>
                  <a:schemeClr val="tx1"/>
                </a:solidFill>
                <a:latin typeface="Arial" pitchFamily="34" charset="0"/>
                <a:cs typeface="Times New Roman" pitchFamily="18" charset="0"/>
              </a:rPr>
              <a:t>		GRUPO    0:    Fallidos</a:t>
            </a:r>
          </a:p>
          <a:p>
            <a:pPr marL="268288" lvl="2" indent="-268288" algn="just">
              <a:lnSpc>
                <a:spcPts val="2400"/>
              </a:lnSpc>
              <a:spcBef>
                <a:spcPts val="1400"/>
              </a:spcBef>
              <a:defRPr/>
            </a:pPr>
            <a:r>
              <a:rPr lang="es-ES_tradnl" sz="1600" dirty="0">
                <a:solidFill>
                  <a:schemeClr val="tx1"/>
                </a:solidFill>
                <a:latin typeface="Arial" pitchFamily="34" charset="0"/>
                <a:cs typeface="Times New Roman" pitchFamily="18" charset="0"/>
              </a:rPr>
              <a:t>		GRUPO 1: Obligados que no han presentado la autoliquidación 	correspondiente al IS en NINGUNO de los 3 últimos ejercicios</a:t>
            </a:r>
          </a:p>
          <a:p>
            <a:pPr marL="268288" lvl="2" indent="-268288" algn="just">
              <a:lnSpc>
                <a:spcPts val="2400"/>
              </a:lnSpc>
              <a:spcBef>
                <a:spcPts val="1400"/>
              </a:spcBef>
              <a:defRPr/>
            </a:pPr>
            <a:r>
              <a:rPr lang="es-ES_tradnl" sz="1600" dirty="0">
                <a:solidFill>
                  <a:schemeClr val="tx1"/>
                </a:solidFill>
                <a:latin typeface="Arial" pitchFamily="34" charset="0"/>
                <a:cs typeface="Times New Roman" pitchFamily="18" charset="0"/>
              </a:rPr>
              <a:t>		GRUPO 2: Obligados que no han presentado la autoliquidación 	correspondiente al IS en ALGUNO de lo 3 últimos ejercicios</a:t>
            </a:r>
          </a:p>
          <a:p>
            <a:pPr marL="268288" lvl="2" indent="-268288" algn="just">
              <a:lnSpc>
                <a:spcPts val="2400"/>
              </a:lnSpc>
              <a:spcBef>
                <a:spcPts val="1400"/>
              </a:spcBef>
              <a:buFont typeface="Wingdings" pitchFamily="2" charset="2"/>
              <a:buChar char="Ø"/>
              <a:defRPr/>
            </a:pPr>
            <a:r>
              <a:rPr lang="es-ES_tradnl" sz="1600" dirty="0">
                <a:solidFill>
                  <a:schemeClr val="tx1"/>
                </a:solidFill>
                <a:latin typeface="Arial" pitchFamily="34" charset="0"/>
                <a:cs typeface="Times New Roman" pitchFamily="18" charset="0"/>
              </a:rPr>
              <a:t>A los Grupos 0 y 1 le podemos dar de baja en el Índice (previa propuesta), lo cual supone el CIERRE REGISTRAL. Al Grupo 2 solo requerimos la AL omitida</a:t>
            </a:r>
          </a:p>
          <a:p>
            <a:pPr marL="268288" lvl="2" indent="-268288" algn="just">
              <a:lnSpc>
                <a:spcPts val="2400"/>
              </a:lnSpc>
              <a:spcBef>
                <a:spcPts val="1400"/>
              </a:spcBef>
              <a:buFont typeface="Wingdings" pitchFamily="2" charset="2"/>
              <a:buChar char="Ø"/>
              <a:defRPr/>
            </a:pPr>
            <a:endParaRPr lang="es-ES_tradnl" sz="1800" dirty="0">
              <a:solidFill>
                <a:schemeClr val="tx1"/>
              </a:solidFill>
              <a:latin typeface="Arial" pitchFamily="34" charset="0"/>
              <a:cs typeface="Times New Roman" pitchFamily="18" charset="0"/>
            </a:endParaRPr>
          </a:p>
        </p:txBody>
      </p:sp>
      <p:sp>
        <p:nvSpPr>
          <p:cNvPr id="6" name="Rectangle 2"/>
          <p:cNvSpPr>
            <a:spLocks noChangeArrowheads="1"/>
          </p:cNvSpPr>
          <p:nvPr/>
        </p:nvSpPr>
        <p:spPr bwMode="auto">
          <a:xfrm>
            <a:off x="642910" y="571480"/>
            <a:ext cx="7896252" cy="36933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Comprobación censal “a posteriori”</a:t>
            </a:r>
            <a:endPar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Line 12"/>
          <p:cNvSpPr>
            <a:spLocks noChangeShapeType="1"/>
          </p:cNvSpPr>
          <p:nvPr/>
        </p:nvSpPr>
        <p:spPr bwMode="auto">
          <a:xfrm>
            <a:off x="3452813" y="4019550"/>
            <a:ext cx="0" cy="0"/>
          </a:xfrm>
          <a:prstGeom prst="line">
            <a:avLst/>
          </a:prstGeom>
          <a:noFill/>
          <a:ln w="106363">
            <a:solidFill>
              <a:schemeClr val="accent2"/>
            </a:solidFill>
            <a:round/>
            <a:headEnd/>
            <a:tailEnd/>
          </a:ln>
        </p:spPr>
        <p:txBody>
          <a:bodyPr/>
          <a:lstStyle/>
          <a:p>
            <a:endParaRPr lang="en-US"/>
          </a:p>
        </p:txBody>
      </p:sp>
      <p:sp>
        <p:nvSpPr>
          <p:cNvPr id="68610" name="Line 13"/>
          <p:cNvSpPr>
            <a:spLocks noChangeShapeType="1"/>
          </p:cNvSpPr>
          <p:nvPr/>
        </p:nvSpPr>
        <p:spPr bwMode="auto">
          <a:xfrm>
            <a:off x="4784725" y="4148138"/>
            <a:ext cx="1588" cy="0"/>
          </a:xfrm>
          <a:prstGeom prst="line">
            <a:avLst/>
          </a:prstGeom>
          <a:noFill/>
          <a:ln w="106363">
            <a:solidFill>
              <a:schemeClr val="accent2"/>
            </a:solidFill>
            <a:round/>
            <a:headEnd/>
            <a:tailEnd/>
          </a:ln>
        </p:spPr>
        <p:txBody>
          <a:bodyPr/>
          <a:lstStyle/>
          <a:p>
            <a:endParaRPr lang="en-US"/>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sp>
        <p:nvSpPr>
          <p:cNvPr id="5" name="Text Box 3"/>
          <p:cNvSpPr txBox="1">
            <a:spLocks noChangeArrowheads="1"/>
          </p:cNvSpPr>
          <p:nvPr/>
        </p:nvSpPr>
        <p:spPr bwMode="auto">
          <a:xfrm>
            <a:off x="500034" y="1071546"/>
            <a:ext cx="8104216" cy="5072098"/>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lgn="ctr">
              <a:defRPr/>
            </a:pPr>
            <a:r>
              <a:rPr lang="es-ES_tradnl" sz="1600" b="1" dirty="0">
                <a:solidFill>
                  <a:schemeClr val="tx1"/>
                </a:solidFill>
                <a:latin typeface="Arial" pitchFamily="34" charset="0"/>
              </a:rPr>
              <a:t>Sistema de Control de Presentación de Autoliquidaciones</a:t>
            </a:r>
          </a:p>
          <a:p>
            <a:pPr algn="just">
              <a:defRPr/>
            </a:pPr>
            <a:endParaRPr lang="es-ES_tradnl" sz="1600" dirty="0">
              <a:solidFill>
                <a:schemeClr val="tx1"/>
              </a:solidFill>
              <a:latin typeface="Arial" pitchFamily="34" charset="0"/>
            </a:endParaRPr>
          </a:p>
          <a:p>
            <a:pPr marL="268288" lvl="2" indent="-268288" algn="just">
              <a:lnSpc>
                <a:spcPts val="2400"/>
              </a:lnSpc>
              <a:spcBef>
                <a:spcPts val="1400"/>
              </a:spcBef>
              <a:buFont typeface="Wingdings" pitchFamily="2" charset="2"/>
              <a:buChar char="Ø"/>
              <a:defRPr/>
            </a:pPr>
            <a:r>
              <a:rPr lang="es-ES_tradnl" sz="1800" dirty="0">
                <a:solidFill>
                  <a:schemeClr val="tx1"/>
                </a:solidFill>
                <a:latin typeface="Arial" pitchFamily="34" charset="0"/>
                <a:cs typeface="Times New Roman" pitchFamily="18" charset="0"/>
              </a:rPr>
              <a:t>Básicamente controla que los obligados a presentar una determinada autoliquidación periódica y no anual (las demás tienen su propia aplicación), la presenten y lo hagan con el importe correcto o cercano al correcto.</a:t>
            </a:r>
          </a:p>
          <a:p>
            <a:pPr marL="268288" lvl="2" indent="-268288" algn="just">
              <a:lnSpc>
                <a:spcPts val="2400"/>
              </a:lnSpc>
              <a:spcBef>
                <a:spcPts val="1400"/>
              </a:spcBef>
              <a:buFont typeface="Wingdings" pitchFamily="2" charset="2"/>
              <a:buChar char="Ø"/>
              <a:defRPr/>
            </a:pPr>
            <a:r>
              <a:rPr lang="es-ES_tradnl" sz="1800" dirty="0">
                <a:solidFill>
                  <a:schemeClr val="tx1"/>
                </a:solidFill>
                <a:latin typeface="Arial" pitchFamily="34" charset="0"/>
                <a:cs typeface="Times New Roman" pitchFamily="18" charset="0"/>
              </a:rPr>
              <a:t>Se calcula el “quantum” de lo que deberían haber ingresado. Si presenten e ingresan por debajo de ese importe se califica como “incumplimiento relativo”. Si no presentan se trata de un “incumplimiento absoluto”</a:t>
            </a:r>
          </a:p>
          <a:p>
            <a:pPr marL="268288" lvl="2" indent="-268288" algn="just">
              <a:lnSpc>
                <a:spcPts val="2400"/>
              </a:lnSpc>
              <a:spcBef>
                <a:spcPts val="1400"/>
              </a:spcBef>
              <a:buFont typeface="Wingdings" pitchFamily="2" charset="2"/>
              <a:buChar char="Ø"/>
              <a:defRPr/>
            </a:pPr>
            <a:r>
              <a:rPr lang="es-ES_tradnl" sz="1800" dirty="0">
                <a:solidFill>
                  <a:schemeClr val="tx1"/>
                </a:solidFill>
                <a:latin typeface="Arial" pitchFamily="34" charset="0"/>
                <a:cs typeface="Times New Roman" pitchFamily="18" charset="0"/>
              </a:rPr>
              <a:t>A los que, de acuerdo con la normativa aplicable, les podemos calcular EXACTAMENTE ese “quantum” les exigimos la cantidad concreta a través de un procedimiento de liquidación.</a:t>
            </a:r>
          </a:p>
          <a:p>
            <a:pPr marL="268288" lvl="2" indent="-268288" algn="just">
              <a:lnSpc>
                <a:spcPts val="2400"/>
              </a:lnSpc>
              <a:spcBef>
                <a:spcPts val="1400"/>
              </a:spcBef>
              <a:buFont typeface="Wingdings" pitchFamily="2" charset="2"/>
              <a:buChar char="Ø"/>
              <a:defRPr/>
            </a:pPr>
            <a:r>
              <a:rPr lang="es-ES_tradnl" sz="1800" dirty="0">
                <a:solidFill>
                  <a:schemeClr val="tx1"/>
                </a:solidFill>
                <a:latin typeface="Arial" pitchFamily="34" charset="0"/>
                <a:cs typeface="Times New Roman" pitchFamily="18" charset="0"/>
              </a:rPr>
              <a:t>A los que solo podemos calcular ese “quantum” de forma aproximada solo le requerimos que presente la autoliquidación omitida.</a:t>
            </a:r>
          </a:p>
          <a:p>
            <a:pPr marL="268288" lvl="2" indent="-268288" algn="just">
              <a:lnSpc>
                <a:spcPts val="2400"/>
              </a:lnSpc>
              <a:spcBef>
                <a:spcPts val="1400"/>
              </a:spcBef>
              <a:buFont typeface="Wingdings" pitchFamily="2" charset="2"/>
              <a:buChar char="Ø"/>
              <a:defRPr/>
            </a:pPr>
            <a:endParaRPr lang="es-ES_tradnl" sz="1800" dirty="0">
              <a:solidFill>
                <a:schemeClr val="tx1"/>
              </a:solidFill>
              <a:latin typeface="Arial" pitchFamily="34" charset="0"/>
              <a:cs typeface="Times New Roman" pitchFamily="18" charset="0"/>
            </a:endParaRPr>
          </a:p>
        </p:txBody>
      </p:sp>
      <p:sp>
        <p:nvSpPr>
          <p:cNvPr id="6" name="Rectangle 2"/>
          <p:cNvSpPr>
            <a:spLocks noChangeArrowheads="1"/>
          </p:cNvSpPr>
          <p:nvPr/>
        </p:nvSpPr>
        <p:spPr bwMode="auto">
          <a:xfrm>
            <a:off x="642910" y="571480"/>
            <a:ext cx="7896252" cy="36933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Comprobación censal “a posteriori”</a:t>
            </a:r>
            <a:endPar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Line 12"/>
          <p:cNvSpPr>
            <a:spLocks noChangeShapeType="1"/>
          </p:cNvSpPr>
          <p:nvPr/>
        </p:nvSpPr>
        <p:spPr bwMode="auto">
          <a:xfrm>
            <a:off x="3452813" y="4019550"/>
            <a:ext cx="0" cy="0"/>
          </a:xfrm>
          <a:prstGeom prst="line">
            <a:avLst/>
          </a:prstGeom>
          <a:noFill/>
          <a:ln w="106363">
            <a:solidFill>
              <a:schemeClr val="accent2"/>
            </a:solidFill>
            <a:round/>
            <a:headEnd/>
            <a:tailEnd/>
          </a:ln>
        </p:spPr>
        <p:txBody>
          <a:bodyPr/>
          <a:lstStyle/>
          <a:p>
            <a:endParaRPr lang="en-US"/>
          </a:p>
        </p:txBody>
      </p:sp>
      <p:sp>
        <p:nvSpPr>
          <p:cNvPr id="69634" name="Line 13"/>
          <p:cNvSpPr>
            <a:spLocks noChangeShapeType="1"/>
          </p:cNvSpPr>
          <p:nvPr/>
        </p:nvSpPr>
        <p:spPr bwMode="auto">
          <a:xfrm>
            <a:off x="4784725" y="4148138"/>
            <a:ext cx="1588" cy="0"/>
          </a:xfrm>
          <a:prstGeom prst="line">
            <a:avLst/>
          </a:prstGeom>
          <a:noFill/>
          <a:ln w="106363">
            <a:solidFill>
              <a:schemeClr val="accent2"/>
            </a:solidFill>
            <a:round/>
            <a:headEnd/>
            <a:tailEnd/>
          </a:ln>
        </p:spPr>
        <p:txBody>
          <a:bodyPr/>
          <a:lstStyle/>
          <a:p>
            <a:endParaRPr lang="en-US"/>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sp>
        <p:nvSpPr>
          <p:cNvPr id="5" name="Text Box 3"/>
          <p:cNvSpPr txBox="1">
            <a:spLocks noChangeArrowheads="1"/>
          </p:cNvSpPr>
          <p:nvPr/>
        </p:nvSpPr>
        <p:spPr bwMode="auto">
          <a:xfrm>
            <a:off x="500034" y="1071546"/>
            <a:ext cx="8104216" cy="5072098"/>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lgn="ctr">
              <a:defRPr/>
            </a:pPr>
            <a:r>
              <a:rPr lang="es-ES_tradnl" sz="1600" b="1" dirty="0">
                <a:solidFill>
                  <a:schemeClr val="tx1"/>
                </a:solidFill>
                <a:latin typeface="Arial" pitchFamily="34" charset="0"/>
              </a:rPr>
              <a:t>Aplicación para la depuración del R.O.I</a:t>
            </a:r>
            <a:endParaRPr lang="es-ES_tradnl" sz="1800" dirty="0">
              <a:solidFill>
                <a:schemeClr val="tx1"/>
              </a:solidFill>
              <a:latin typeface="Arial" pitchFamily="34" charset="0"/>
              <a:cs typeface="Times New Roman" pitchFamily="18" charset="0"/>
            </a:endParaRPr>
          </a:p>
          <a:p>
            <a:pPr marL="268288" lvl="2" indent="-268288" algn="just">
              <a:lnSpc>
                <a:spcPts val="2400"/>
              </a:lnSpc>
              <a:spcBef>
                <a:spcPts val="1400"/>
              </a:spcBef>
              <a:buFont typeface="Wingdings" pitchFamily="2" charset="2"/>
              <a:buChar char="Ø"/>
              <a:defRPr/>
            </a:pPr>
            <a:r>
              <a:rPr lang="es-ES_tradnl" sz="1800" dirty="0">
                <a:solidFill>
                  <a:schemeClr val="tx1"/>
                </a:solidFill>
                <a:latin typeface="Arial" pitchFamily="34" charset="0"/>
                <a:cs typeface="Times New Roman" pitchFamily="18" charset="0"/>
              </a:rPr>
              <a:t>¿Por qué existe el R.O.I? Para dar seguridad al tráfico intracomunitario UE</a:t>
            </a:r>
          </a:p>
          <a:p>
            <a:pPr marL="268288" lvl="2" indent="-268288" algn="just">
              <a:lnSpc>
                <a:spcPts val="2400"/>
              </a:lnSpc>
              <a:spcBef>
                <a:spcPts val="1400"/>
              </a:spcBef>
              <a:buFont typeface="Wingdings" pitchFamily="2" charset="2"/>
              <a:buChar char="Ø"/>
              <a:defRPr/>
            </a:pPr>
            <a:r>
              <a:rPr lang="es-ES" sz="1800" dirty="0">
                <a:solidFill>
                  <a:schemeClr val="tx1"/>
                </a:solidFill>
                <a:latin typeface="Arial" pitchFamily="34" charset="0"/>
                <a:cs typeface="Times New Roman" pitchFamily="18" charset="0"/>
              </a:rPr>
              <a:t>Anualmente, se somete a una buena parte de los integrantes  de este Registro a la misma verificación, básicamente,  a la que se les sometió en el momento de la entrada en el mismo, para comprobar si se siguen dando las condiciones necesarias para formar parte ese Registro. En caso contrario, se propone y acuerda la baja Registro. Se llevan a cabo dos tipos de campañas</a:t>
            </a:r>
          </a:p>
          <a:p>
            <a:pPr marL="268288" lvl="2" indent="-268288" algn="just">
              <a:lnSpc>
                <a:spcPts val="2400"/>
              </a:lnSpc>
              <a:spcBef>
                <a:spcPts val="1400"/>
              </a:spcBef>
              <a:defRPr/>
            </a:pPr>
            <a:r>
              <a:rPr lang="es-ES" sz="1800" dirty="0">
                <a:solidFill>
                  <a:schemeClr val="tx1"/>
                </a:solidFill>
                <a:latin typeface="Arial" pitchFamily="34" charset="0"/>
                <a:cs typeface="Times New Roman" pitchFamily="18" charset="0"/>
              </a:rPr>
              <a:t>			- Actuaciones de Control </a:t>
            </a:r>
          </a:p>
          <a:p>
            <a:pPr marL="268288" lvl="2" indent="-268288" algn="just">
              <a:lnSpc>
                <a:spcPts val="2400"/>
              </a:lnSpc>
              <a:spcBef>
                <a:spcPts val="1400"/>
              </a:spcBef>
              <a:defRPr/>
            </a:pPr>
            <a:r>
              <a:rPr lang="es-ES" sz="1800" dirty="0">
                <a:solidFill>
                  <a:schemeClr val="tx1"/>
                </a:solidFill>
                <a:latin typeface="Arial" pitchFamily="34" charset="0"/>
                <a:cs typeface="Times New Roman" pitchFamily="18" charset="0"/>
              </a:rPr>
              <a:t>			- Bajas por inactividad</a:t>
            </a:r>
          </a:p>
          <a:p>
            <a:pPr marL="268288" lvl="2" indent="-268288" algn="just">
              <a:lnSpc>
                <a:spcPts val="2400"/>
              </a:lnSpc>
              <a:spcBef>
                <a:spcPts val="1400"/>
              </a:spcBef>
              <a:buFont typeface="Wingdings" pitchFamily="2" charset="2"/>
              <a:buChar char="Ø"/>
              <a:defRPr/>
            </a:pPr>
            <a:r>
              <a:rPr lang="es-ES" sz="1800" dirty="0">
                <a:solidFill>
                  <a:schemeClr val="tx1"/>
                </a:solidFill>
                <a:latin typeface="Arial" pitchFamily="34" charset="0"/>
                <a:cs typeface="Times New Roman" pitchFamily="18" charset="0"/>
              </a:rPr>
              <a:t>Únicamente se diferencian en el motivo de la posible baja en el Registro. Ambas campañas se efectúan mediante un PRC.</a:t>
            </a:r>
          </a:p>
          <a:p>
            <a:pPr marL="268288" lvl="2" indent="-268288" algn="just">
              <a:lnSpc>
                <a:spcPts val="2400"/>
              </a:lnSpc>
              <a:spcBef>
                <a:spcPts val="1400"/>
              </a:spcBef>
              <a:buFont typeface="Wingdings" pitchFamily="2" charset="2"/>
              <a:buChar char="Ø"/>
              <a:defRPr/>
            </a:pPr>
            <a:endParaRPr lang="es-ES_tradnl" sz="1800" dirty="0">
              <a:solidFill>
                <a:schemeClr val="tx1"/>
              </a:solidFill>
              <a:latin typeface="Arial" pitchFamily="34" charset="0"/>
              <a:cs typeface="Times New Roman" pitchFamily="18" charset="0"/>
            </a:endParaRPr>
          </a:p>
        </p:txBody>
      </p:sp>
      <p:sp>
        <p:nvSpPr>
          <p:cNvPr id="6" name="Rectangle 2"/>
          <p:cNvSpPr>
            <a:spLocks noChangeArrowheads="1"/>
          </p:cNvSpPr>
          <p:nvPr/>
        </p:nvSpPr>
        <p:spPr bwMode="auto">
          <a:xfrm>
            <a:off x="642910" y="571480"/>
            <a:ext cx="7896252" cy="36933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Comprobación censal “a posteriori”</a:t>
            </a:r>
            <a:endPar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Line 12"/>
          <p:cNvSpPr>
            <a:spLocks noChangeShapeType="1"/>
          </p:cNvSpPr>
          <p:nvPr/>
        </p:nvSpPr>
        <p:spPr bwMode="auto">
          <a:xfrm>
            <a:off x="3452813" y="4019550"/>
            <a:ext cx="0" cy="0"/>
          </a:xfrm>
          <a:prstGeom prst="line">
            <a:avLst/>
          </a:prstGeom>
          <a:noFill/>
          <a:ln w="106363">
            <a:solidFill>
              <a:schemeClr val="accent2"/>
            </a:solidFill>
            <a:round/>
            <a:headEnd/>
            <a:tailEnd/>
          </a:ln>
        </p:spPr>
        <p:txBody>
          <a:bodyPr/>
          <a:lstStyle/>
          <a:p>
            <a:endParaRPr lang="en-US"/>
          </a:p>
        </p:txBody>
      </p:sp>
      <p:sp>
        <p:nvSpPr>
          <p:cNvPr id="70658" name="Line 13"/>
          <p:cNvSpPr>
            <a:spLocks noChangeShapeType="1"/>
          </p:cNvSpPr>
          <p:nvPr/>
        </p:nvSpPr>
        <p:spPr bwMode="auto">
          <a:xfrm>
            <a:off x="4784725" y="4148138"/>
            <a:ext cx="1588" cy="0"/>
          </a:xfrm>
          <a:prstGeom prst="line">
            <a:avLst/>
          </a:prstGeom>
          <a:noFill/>
          <a:ln w="106363">
            <a:solidFill>
              <a:schemeClr val="accent2"/>
            </a:solidFill>
            <a:round/>
            <a:headEnd/>
            <a:tailEnd/>
          </a:ln>
        </p:spPr>
        <p:txBody>
          <a:bodyPr/>
          <a:lstStyle/>
          <a:p>
            <a:endParaRPr lang="en-US"/>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sp>
        <p:nvSpPr>
          <p:cNvPr id="5" name="Text Box 3"/>
          <p:cNvSpPr txBox="1">
            <a:spLocks noChangeArrowheads="1"/>
          </p:cNvSpPr>
          <p:nvPr/>
        </p:nvSpPr>
        <p:spPr bwMode="auto">
          <a:xfrm>
            <a:off x="500034" y="1071546"/>
            <a:ext cx="8104216" cy="5072098"/>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marL="457200" indent="-457200" algn="ctr">
              <a:spcBef>
                <a:spcPct val="50000"/>
              </a:spcBef>
              <a:defRPr/>
            </a:pPr>
            <a:r>
              <a:rPr lang="es-ES_tradnl" sz="1800" b="1" dirty="0">
                <a:solidFill>
                  <a:schemeClr val="tx1"/>
                </a:solidFill>
                <a:latin typeface="Arial" pitchFamily="34" charset="0"/>
                <a:cs typeface="Times New Roman" pitchFamily="18" charset="0"/>
              </a:rPr>
              <a:t>LA REVOCACIÓN DEL NIF</a:t>
            </a:r>
          </a:p>
          <a:p>
            <a:pPr marL="457200" indent="-457200">
              <a:spcBef>
                <a:spcPct val="50000"/>
              </a:spcBef>
              <a:defRPr/>
            </a:pPr>
            <a:r>
              <a:rPr lang="es-ES" sz="2000" dirty="0">
                <a:solidFill>
                  <a:schemeClr val="tx1"/>
                </a:solidFill>
                <a:latin typeface="Arial" pitchFamily="34" charset="0"/>
                <a:cs typeface="Arial" pitchFamily="34" charset="0"/>
              </a:rPr>
              <a:t>Potestad de la Administración Tributaria: </a:t>
            </a:r>
            <a:r>
              <a:rPr lang="es-ES" sz="2000" i="1" dirty="0">
                <a:solidFill>
                  <a:schemeClr val="tx1"/>
                </a:solidFill>
                <a:latin typeface="Arial" pitchFamily="34" charset="0"/>
                <a:cs typeface="Arial" pitchFamily="34" charset="0"/>
              </a:rPr>
              <a:t>“dejar sin efecto el NIF”</a:t>
            </a:r>
          </a:p>
          <a:p>
            <a:pPr marL="457200" indent="-457200">
              <a:spcBef>
                <a:spcPts val="600"/>
              </a:spcBef>
              <a:defRPr/>
            </a:pPr>
            <a:r>
              <a:rPr lang="es-ES" sz="2000" dirty="0">
                <a:solidFill>
                  <a:schemeClr val="tx1"/>
                </a:solidFill>
                <a:latin typeface="Arial" pitchFamily="34" charset="0"/>
                <a:cs typeface="Arial" pitchFamily="34" charset="0"/>
              </a:rPr>
              <a:t>Cuando se constate:</a:t>
            </a:r>
          </a:p>
          <a:p>
            <a:pPr marL="447675" lvl="2" indent="-268288">
              <a:lnSpc>
                <a:spcPct val="80000"/>
              </a:lnSpc>
              <a:spcBef>
                <a:spcPts val="600"/>
              </a:spcBef>
              <a:buFont typeface="Wingdings" pitchFamily="2" charset="2"/>
              <a:buChar char="§"/>
              <a:defRPr/>
            </a:pPr>
            <a:r>
              <a:rPr lang="es-ES" sz="1600" dirty="0">
                <a:solidFill>
                  <a:schemeClr val="tx1"/>
                </a:solidFill>
                <a:latin typeface="Arial" pitchFamily="34" charset="0"/>
                <a:cs typeface="Arial" pitchFamily="34" charset="0"/>
              </a:rPr>
              <a:t>Inexistencia de actividad o del objeto social declarados</a:t>
            </a:r>
          </a:p>
          <a:p>
            <a:pPr marL="447675" lvl="2" indent="-268288">
              <a:lnSpc>
                <a:spcPct val="80000"/>
              </a:lnSpc>
              <a:spcBef>
                <a:spcPts val="400"/>
              </a:spcBef>
              <a:buFont typeface="Wingdings" pitchFamily="2" charset="2"/>
              <a:buChar char="§"/>
              <a:defRPr/>
            </a:pPr>
            <a:r>
              <a:rPr lang="es-ES" sz="1600" dirty="0">
                <a:solidFill>
                  <a:schemeClr val="tx1"/>
                </a:solidFill>
                <a:latin typeface="Arial" pitchFamily="34" charset="0"/>
                <a:cs typeface="Arial" pitchFamily="34" charset="0"/>
              </a:rPr>
              <a:t>No desarrollo de la actividad u objeto social en el domicilio declarado</a:t>
            </a:r>
          </a:p>
          <a:p>
            <a:pPr marL="447675" lvl="2" indent="-268288">
              <a:lnSpc>
                <a:spcPct val="80000"/>
              </a:lnSpc>
              <a:spcBef>
                <a:spcPts val="400"/>
              </a:spcBef>
              <a:buFont typeface="Wingdings" pitchFamily="2" charset="2"/>
              <a:buChar char="§"/>
              <a:defRPr/>
            </a:pPr>
            <a:r>
              <a:rPr lang="es-ES" sz="1600" dirty="0">
                <a:solidFill>
                  <a:schemeClr val="tx1"/>
                </a:solidFill>
                <a:latin typeface="Arial" pitchFamily="34" charset="0"/>
              </a:rPr>
              <a:t>No aportación documentación NIF definitivo</a:t>
            </a:r>
          </a:p>
          <a:p>
            <a:pPr marL="447675" lvl="2" indent="-268288">
              <a:lnSpc>
                <a:spcPct val="80000"/>
              </a:lnSpc>
              <a:spcBef>
                <a:spcPts val="400"/>
              </a:spcBef>
              <a:buFont typeface="Wingdings" pitchFamily="2" charset="2"/>
              <a:buChar char="§"/>
              <a:defRPr/>
            </a:pPr>
            <a:r>
              <a:rPr lang="es-ES" sz="1600" dirty="0">
                <a:solidFill>
                  <a:schemeClr val="tx1"/>
                </a:solidFill>
                <a:latin typeface="Arial" pitchFamily="34" charset="0"/>
                <a:cs typeface="Arial" pitchFamily="34" charset="0"/>
              </a:rPr>
              <a:t>Fallido/No declarante IS en baja provisional del índice de entidades </a:t>
            </a:r>
          </a:p>
          <a:p>
            <a:pPr marL="609600" indent="-609600">
              <a:lnSpc>
                <a:spcPct val="80000"/>
              </a:lnSpc>
              <a:defRPr/>
            </a:pPr>
            <a:endParaRPr lang="es-ES" sz="2000" b="1" dirty="0">
              <a:solidFill>
                <a:schemeClr val="tx1"/>
              </a:solidFill>
              <a:latin typeface="Arial" pitchFamily="34" charset="0"/>
            </a:endParaRPr>
          </a:p>
          <a:p>
            <a:pPr marL="609600" indent="-609600">
              <a:lnSpc>
                <a:spcPct val="80000"/>
              </a:lnSpc>
              <a:defRPr/>
            </a:pPr>
            <a:r>
              <a:rPr lang="es-ES" sz="2000" b="1" dirty="0">
                <a:solidFill>
                  <a:schemeClr val="tx1"/>
                </a:solidFill>
                <a:latin typeface="Arial" pitchFamily="34" charset="0"/>
              </a:rPr>
              <a:t>PROCEDIMIENTO</a:t>
            </a:r>
          </a:p>
          <a:p>
            <a:pPr marL="447675" indent="-268288">
              <a:spcBef>
                <a:spcPts val="600"/>
              </a:spcBef>
              <a:buClr>
                <a:srgbClr val="000099"/>
              </a:buClr>
              <a:buFont typeface="Wingdings" pitchFamily="2" charset="2"/>
              <a:buChar char="§"/>
              <a:defRPr/>
            </a:pPr>
            <a:r>
              <a:rPr lang="es-ES" sz="1600" dirty="0">
                <a:solidFill>
                  <a:schemeClr val="tx1"/>
                </a:solidFill>
                <a:latin typeface="Arial" pitchFamily="34" charset="0"/>
              </a:rPr>
              <a:t>Previa audiencia al interesado</a:t>
            </a:r>
          </a:p>
          <a:p>
            <a:pPr marL="447675" indent="-268288">
              <a:spcBef>
                <a:spcPts val="400"/>
              </a:spcBef>
              <a:buClr>
                <a:srgbClr val="000099"/>
              </a:buClr>
              <a:buFont typeface="Wingdings" pitchFamily="2" charset="2"/>
              <a:buChar char="§"/>
              <a:defRPr/>
            </a:pPr>
            <a:r>
              <a:rPr lang="es-ES" sz="1600" dirty="0">
                <a:solidFill>
                  <a:schemeClr val="tx1"/>
                </a:solidFill>
                <a:latin typeface="Arial" pitchFamily="34" charset="0"/>
              </a:rPr>
              <a:t>Publicación en BOE</a:t>
            </a:r>
            <a:endParaRPr lang="es-ES" sz="1600" dirty="0">
              <a:solidFill>
                <a:schemeClr val="tx1"/>
              </a:solidFill>
              <a:latin typeface="Arial" pitchFamily="34" charset="0"/>
              <a:cs typeface="Arial" pitchFamily="34" charset="0"/>
            </a:endParaRPr>
          </a:p>
          <a:p>
            <a:pPr marL="609600" indent="-609600">
              <a:lnSpc>
                <a:spcPct val="80000"/>
              </a:lnSpc>
              <a:buClr>
                <a:schemeClr val="accent2"/>
              </a:buClr>
              <a:buFont typeface="Wingdings" pitchFamily="2" charset="2"/>
              <a:buChar char="q"/>
              <a:defRPr/>
            </a:pPr>
            <a:endParaRPr lang="es-ES" sz="2000" b="1" dirty="0">
              <a:solidFill>
                <a:schemeClr val="tx1"/>
              </a:solidFill>
              <a:latin typeface="Arial" pitchFamily="34" charset="0"/>
              <a:cs typeface="Arial" pitchFamily="34" charset="0"/>
            </a:endParaRPr>
          </a:p>
          <a:p>
            <a:pPr marL="609600" indent="-609600">
              <a:lnSpc>
                <a:spcPct val="80000"/>
              </a:lnSpc>
              <a:buClr>
                <a:schemeClr val="accent2"/>
              </a:buClr>
              <a:defRPr/>
            </a:pPr>
            <a:r>
              <a:rPr lang="es-ES" sz="2000" b="1" dirty="0">
                <a:solidFill>
                  <a:schemeClr val="tx1"/>
                </a:solidFill>
                <a:latin typeface="Arial" pitchFamily="34" charset="0"/>
              </a:rPr>
              <a:t>EFECTOS</a:t>
            </a:r>
            <a:r>
              <a:rPr lang="es-ES" sz="2000" dirty="0">
                <a:solidFill>
                  <a:schemeClr val="tx1"/>
                </a:solidFill>
                <a:latin typeface="Arial" pitchFamily="34" charset="0"/>
                <a:cs typeface="Arial" pitchFamily="34" charset="0"/>
              </a:rPr>
              <a:t> </a:t>
            </a:r>
          </a:p>
          <a:p>
            <a:pPr marL="447675" lvl="2" indent="-268288">
              <a:lnSpc>
                <a:spcPct val="90000"/>
              </a:lnSpc>
              <a:spcBef>
                <a:spcPts val="400"/>
              </a:spcBef>
              <a:buFont typeface="Wingdings" pitchFamily="2" charset="2"/>
              <a:buChar char="§"/>
              <a:defRPr/>
            </a:pPr>
            <a:r>
              <a:rPr lang="es-ES" sz="1600" dirty="0">
                <a:solidFill>
                  <a:schemeClr val="tx1"/>
                </a:solidFill>
                <a:latin typeface="Arial" pitchFamily="34" charset="0"/>
                <a:cs typeface="Arial" pitchFamily="34" charset="0"/>
              </a:rPr>
              <a:t>Anotación en Registro Público para impedir nuevas inscripciones</a:t>
            </a:r>
          </a:p>
          <a:p>
            <a:pPr marL="447675" lvl="2" indent="-268288">
              <a:lnSpc>
                <a:spcPct val="90000"/>
              </a:lnSpc>
              <a:spcBef>
                <a:spcPts val="400"/>
              </a:spcBef>
              <a:buFont typeface="Wingdings" pitchFamily="2" charset="2"/>
              <a:buChar char="§"/>
              <a:defRPr/>
            </a:pPr>
            <a:r>
              <a:rPr lang="es-ES" sz="1600" dirty="0">
                <a:solidFill>
                  <a:schemeClr val="tx1"/>
                </a:solidFill>
                <a:latin typeface="Arial" pitchFamily="34" charset="0"/>
                <a:cs typeface="Arial" pitchFamily="34" charset="0"/>
              </a:rPr>
              <a:t>Bloqueo de cuentas bancarias</a:t>
            </a:r>
          </a:p>
          <a:p>
            <a:pPr marL="447675" lvl="2" indent="-268288">
              <a:lnSpc>
                <a:spcPct val="90000"/>
              </a:lnSpc>
              <a:spcBef>
                <a:spcPts val="400"/>
              </a:spcBef>
              <a:buFont typeface="Wingdings" pitchFamily="2" charset="2"/>
              <a:buChar char="§"/>
              <a:defRPr/>
            </a:pPr>
            <a:r>
              <a:rPr lang="es-ES" sz="1600" dirty="0">
                <a:solidFill>
                  <a:schemeClr val="tx1"/>
                </a:solidFill>
                <a:latin typeface="Arial" pitchFamily="34" charset="0"/>
                <a:cs typeface="Arial" pitchFamily="34" charset="0"/>
              </a:rPr>
              <a:t>Baja automática en ROI y REDEME</a:t>
            </a:r>
          </a:p>
          <a:p>
            <a:pPr marL="447675" lvl="2" indent="-268288">
              <a:lnSpc>
                <a:spcPct val="90000"/>
              </a:lnSpc>
              <a:spcBef>
                <a:spcPts val="400"/>
              </a:spcBef>
              <a:buFont typeface="Wingdings" pitchFamily="2" charset="2"/>
              <a:buChar char="§"/>
              <a:defRPr/>
            </a:pPr>
            <a:r>
              <a:rPr lang="es-ES" sz="1600" dirty="0">
                <a:solidFill>
                  <a:schemeClr val="tx1"/>
                </a:solidFill>
                <a:latin typeface="Arial" pitchFamily="34" charset="0"/>
                <a:cs typeface="Arial" pitchFamily="34" charset="0"/>
              </a:rPr>
              <a:t>No expedición de certificados</a:t>
            </a:r>
          </a:p>
          <a:p>
            <a:pPr algn="ctr">
              <a:defRPr/>
            </a:pPr>
            <a:endParaRPr lang="es-ES_tradnl" sz="1800" b="1" dirty="0">
              <a:solidFill>
                <a:schemeClr val="tx1"/>
              </a:solidFill>
              <a:latin typeface="Arial" pitchFamily="34" charset="0"/>
              <a:cs typeface="Times New Roman" pitchFamily="18" charset="0"/>
            </a:endParaRPr>
          </a:p>
          <a:p>
            <a:pPr algn="ctr">
              <a:defRPr/>
            </a:pPr>
            <a:endParaRPr lang="es-ES_tradnl" sz="1800" b="1" dirty="0">
              <a:solidFill>
                <a:schemeClr val="tx1"/>
              </a:solidFill>
              <a:latin typeface="Arial" pitchFamily="34" charset="0"/>
              <a:cs typeface="Times New Roman" pitchFamily="18" charset="0"/>
            </a:endParaRPr>
          </a:p>
          <a:p>
            <a:pPr algn="ctr">
              <a:defRPr/>
            </a:pPr>
            <a:endParaRPr lang="es-ES_tradnl" sz="1800" b="1" dirty="0">
              <a:solidFill>
                <a:schemeClr val="tx1"/>
              </a:solidFill>
              <a:latin typeface="Arial" pitchFamily="34" charset="0"/>
              <a:cs typeface="Times New Roman" pitchFamily="18" charset="0"/>
            </a:endParaRPr>
          </a:p>
          <a:p>
            <a:pPr algn="ctr">
              <a:defRPr/>
            </a:pPr>
            <a:endParaRPr lang="es-ES_tradnl" sz="1800" b="1" dirty="0">
              <a:solidFill>
                <a:schemeClr val="tx1"/>
              </a:solidFill>
              <a:latin typeface="Arial" pitchFamily="34" charset="0"/>
              <a:cs typeface="Times New Roman" pitchFamily="18" charset="0"/>
            </a:endParaRPr>
          </a:p>
          <a:p>
            <a:pPr algn="ctr">
              <a:defRPr/>
            </a:pPr>
            <a:endParaRPr lang="es-ES_tradnl" sz="1800" b="1" dirty="0">
              <a:solidFill>
                <a:schemeClr val="tx1"/>
              </a:solidFill>
              <a:latin typeface="Arial" pitchFamily="34" charset="0"/>
              <a:cs typeface="Times New Roman" pitchFamily="18" charset="0"/>
            </a:endParaRPr>
          </a:p>
          <a:p>
            <a:pPr algn="ctr">
              <a:defRPr/>
            </a:pPr>
            <a:endParaRPr lang="es-ES_tradnl" sz="1800" b="1" dirty="0">
              <a:solidFill>
                <a:schemeClr val="tx1"/>
              </a:solidFill>
              <a:latin typeface="Arial" pitchFamily="34" charset="0"/>
              <a:cs typeface="Times New Roman" pitchFamily="18" charset="0"/>
            </a:endParaRPr>
          </a:p>
        </p:txBody>
      </p:sp>
      <p:sp>
        <p:nvSpPr>
          <p:cNvPr id="6" name="Rectangle 2"/>
          <p:cNvSpPr>
            <a:spLocks noChangeArrowheads="1"/>
          </p:cNvSpPr>
          <p:nvPr/>
        </p:nvSpPr>
        <p:spPr bwMode="auto">
          <a:xfrm>
            <a:off x="642910" y="571480"/>
            <a:ext cx="7896252" cy="36933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Comprobación censal “a posteriori”</a:t>
            </a:r>
            <a:endPar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4" descr="C:\Javier Rodriguez (F00993WM)\presentaciones\plantilla AEAT\optimizada\contraportada-WEB.jpg"/>
          <p:cNvPicPr>
            <a:picLocks noChangeAspect="1" noChangeArrowheads="1"/>
          </p:cNvPicPr>
          <p:nvPr/>
        </p:nvPicPr>
        <p:blipFill>
          <a:blip r:embed="rId3"/>
          <a:srcRect/>
          <a:stretch>
            <a:fillRect/>
          </a:stretch>
        </p:blipFill>
        <p:spPr bwMode="auto">
          <a:xfrm>
            <a:off x="0" y="-228600"/>
            <a:ext cx="9144000" cy="6858000"/>
          </a:xfrm>
          <a:prstGeom prst="rect">
            <a:avLst/>
          </a:prstGeom>
          <a:noFill/>
          <a:ln w="9525">
            <a:noFill/>
            <a:miter lim="800000"/>
            <a:headEnd/>
            <a:tailEnd/>
          </a:ln>
        </p:spPr>
      </p:pic>
      <p:sp>
        <p:nvSpPr>
          <p:cNvPr id="71682" name="Text Box 3"/>
          <p:cNvSpPr txBox="1">
            <a:spLocks noChangeArrowheads="1"/>
          </p:cNvSpPr>
          <p:nvPr/>
        </p:nvSpPr>
        <p:spPr bwMode="auto">
          <a:xfrm>
            <a:off x="3398838" y="6248400"/>
            <a:ext cx="2344737" cy="304800"/>
          </a:xfrm>
          <a:prstGeom prst="rect">
            <a:avLst/>
          </a:prstGeom>
          <a:noFill/>
          <a:ln w="9525">
            <a:noFill/>
            <a:miter lim="800000"/>
            <a:headEnd/>
            <a:tailEnd/>
          </a:ln>
        </p:spPr>
        <p:txBody>
          <a:bodyPr>
            <a:spAutoFit/>
          </a:bodyPr>
          <a:lstStyle/>
          <a:p>
            <a:pPr algn="r" eaLnBrk="0" hangingPunct="0"/>
            <a:r>
              <a:rPr lang="es-ES" sz="1400" b="1">
                <a:solidFill>
                  <a:srgbClr val="000099"/>
                </a:solidFill>
                <a:latin typeface="Arial" charset="0"/>
              </a:rPr>
              <a:t>www.agenciatributaria.es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Line 12"/>
          <p:cNvSpPr>
            <a:spLocks noChangeShapeType="1"/>
          </p:cNvSpPr>
          <p:nvPr/>
        </p:nvSpPr>
        <p:spPr bwMode="auto">
          <a:xfrm>
            <a:off x="3452813" y="4019550"/>
            <a:ext cx="0" cy="0"/>
          </a:xfrm>
          <a:prstGeom prst="line">
            <a:avLst/>
          </a:prstGeom>
          <a:noFill/>
          <a:ln w="106363">
            <a:solidFill>
              <a:schemeClr val="accent2"/>
            </a:solidFill>
            <a:round/>
            <a:headEnd/>
            <a:tailEnd/>
          </a:ln>
        </p:spPr>
        <p:txBody>
          <a:bodyPr/>
          <a:lstStyle/>
          <a:p>
            <a:endParaRPr lang="en-US"/>
          </a:p>
        </p:txBody>
      </p:sp>
      <p:sp>
        <p:nvSpPr>
          <p:cNvPr id="22530" name="Line 13"/>
          <p:cNvSpPr>
            <a:spLocks noChangeShapeType="1"/>
          </p:cNvSpPr>
          <p:nvPr/>
        </p:nvSpPr>
        <p:spPr bwMode="auto">
          <a:xfrm>
            <a:off x="4784725" y="4148138"/>
            <a:ext cx="1588" cy="0"/>
          </a:xfrm>
          <a:prstGeom prst="line">
            <a:avLst/>
          </a:prstGeom>
          <a:noFill/>
          <a:ln w="106363">
            <a:solidFill>
              <a:schemeClr val="accent2"/>
            </a:solidFill>
            <a:round/>
            <a:headEnd/>
            <a:tailEnd/>
          </a:ln>
        </p:spPr>
        <p:txBody>
          <a:bodyPr/>
          <a:lstStyle/>
          <a:p>
            <a:endParaRPr lang="en-US"/>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sp>
        <p:nvSpPr>
          <p:cNvPr id="5" name="Text Box 3"/>
          <p:cNvSpPr txBox="1">
            <a:spLocks noChangeArrowheads="1"/>
          </p:cNvSpPr>
          <p:nvPr/>
        </p:nvSpPr>
        <p:spPr bwMode="auto">
          <a:xfrm>
            <a:off x="500034" y="1571612"/>
            <a:ext cx="8104216" cy="457203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lgn="just">
              <a:defRPr/>
            </a:pPr>
            <a:r>
              <a:rPr lang="es-ES" sz="2000" dirty="0">
                <a:solidFill>
                  <a:schemeClr val="tx1"/>
                </a:solidFill>
                <a:latin typeface="Arial" pitchFamily="34" charset="0"/>
                <a:cs typeface="Arial" pitchFamily="34" charset="0"/>
              </a:rPr>
              <a:t>Obligaciones de utilización.</a:t>
            </a:r>
          </a:p>
          <a:p>
            <a:pPr algn="just">
              <a:defRPr/>
            </a:pPr>
            <a:endParaRPr lang="es-ES" sz="2000" dirty="0">
              <a:solidFill>
                <a:schemeClr val="tx1"/>
              </a:solidFill>
              <a:latin typeface="Arial" pitchFamily="34" charset="0"/>
              <a:cs typeface="Arial" pitchFamily="34" charset="0"/>
            </a:endParaRPr>
          </a:p>
          <a:p>
            <a:pPr marL="457200" indent="-457200" algn="just">
              <a:buFontTx/>
              <a:buAutoNum type="alphaLcParenR"/>
              <a:defRPr/>
            </a:pPr>
            <a:r>
              <a:rPr lang="es-ES" sz="2000" dirty="0">
                <a:solidFill>
                  <a:schemeClr val="tx1"/>
                </a:solidFill>
                <a:latin typeface="Arial" pitchFamily="34" charset="0"/>
                <a:cs typeface="Arial" pitchFamily="34" charset="0"/>
              </a:rPr>
              <a:t>La de incluir su propio NIF en las comunicaciones dirigidas a la administración tributaría, pudiendo esta inadmitir los escritos sin NIF.  </a:t>
            </a:r>
          </a:p>
          <a:p>
            <a:pPr marL="457200" indent="-457200" algn="just">
              <a:buFontTx/>
              <a:buAutoNum type="alphaLcParenR"/>
              <a:defRPr/>
            </a:pPr>
            <a:endParaRPr lang="es-ES" sz="2000" dirty="0">
              <a:solidFill>
                <a:schemeClr val="tx1"/>
              </a:solidFill>
              <a:latin typeface="Arial" pitchFamily="34" charset="0"/>
              <a:cs typeface="Arial" pitchFamily="34" charset="0"/>
            </a:endParaRPr>
          </a:p>
          <a:p>
            <a:pPr marL="457200" indent="-457200" algn="just">
              <a:buFontTx/>
              <a:buAutoNum type="alphaLcParenR"/>
              <a:defRPr/>
            </a:pPr>
            <a:r>
              <a:rPr lang="es-ES" sz="2000" dirty="0">
                <a:solidFill>
                  <a:schemeClr val="tx1"/>
                </a:solidFill>
                <a:latin typeface="Arial" pitchFamily="34" charset="0"/>
                <a:cs typeface="Arial" pitchFamily="34" charset="0"/>
              </a:rPr>
              <a:t>La de incluir el NIF de los demás obligados tributarios con los que se lleven a cabo operaciones de naturaleza o trascendencia tributaria, en las declaraciones presentadas ante la administración (ejemplo: informativas)</a:t>
            </a:r>
          </a:p>
          <a:p>
            <a:pPr marL="457200" indent="-457200" algn="just">
              <a:buFontTx/>
              <a:buAutoNum type="alphaLcParenR"/>
              <a:defRPr/>
            </a:pPr>
            <a:endParaRPr lang="es-ES" sz="2000" dirty="0">
              <a:solidFill>
                <a:schemeClr val="tx1"/>
              </a:solidFill>
              <a:latin typeface="Arial" pitchFamily="34" charset="0"/>
              <a:cs typeface="Arial" pitchFamily="34" charset="0"/>
            </a:endParaRPr>
          </a:p>
          <a:p>
            <a:pPr marL="457200" indent="-457200" algn="just">
              <a:buFontTx/>
              <a:buAutoNum type="alphaLcParenR"/>
              <a:defRPr/>
            </a:pPr>
            <a:r>
              <a:rPr lang="es-ES" sz="2000" dirty="0">
                <a:solidFill>
                  <a:schemeClr val="tx1"/>
                </a:solidFill>
                <a:latin typeface="Arial" pitchFamily="34" charset="0"/>
                <a:cs typeface="Arial" pitchFamily="34" charset="0"/>
              </a:rPr>
              <a:t>La de incluirlo en cualquier documento derivado de la actividad que desarrolle el obligado, pudiendo las contrapartes exigir su inclusión.</a:t>
            </a:r>
          </a:p>
          <a:p>
            <a:pPr marL="457200" indent="-457200" algn="just">
              <a:defRPr/>
            </a:pPr>
            <a:endParaRPr lang="es-ES" sz="2000" dirty="0">
              <a:solidFill>
                <a:schemeClr val="tx1"/>
              </a:solidFill>
              <a:latin typeface="Arial" pitchFamily="34" charset="0"/>
              <a:cs typeface="Arial" pitchFamily="34" charset="0"/>
            </a:endParaRPr>
          </a:p>
        </p:txBody>
      </p:sp>
      <p:sp>
        <p:nvSpPr>
          <p:cNvPr id="6" name="Rectangle 2"/>
          <p:cNvSpPr>
            <a:spLocks noChangeArrowheads="1"/>
          </p:cNvSpPr>
          <p:nvPr/>
        </p:nvSpPr>
        <p:spPr bwMode="auto">
          <a:xfrm>
            <a:off x="642910" y="571480"/>
            <a:ext cx="7896252" cy="36933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Censo de </a:t>
            </a:r>
            <a:r>
              <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Obligados Tributarios</a:t>
            </a:r>
            <a:endPar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Line 12"/>
          <p:cNvSpPr>
            <a:spLocks noChangeShapeType="1"/>
          </p:cNvSpPr>
          <p:nvPr/>
        </p:nvSpPr>
        <p:spPr bwMode="auto">
          <a:xfrm>
            <a:off x="3452813" y="4019550"/>
            <a:ext cx="0" cy="0"/>
          </a:xfrm>
          <a:prstGeom prst="line">
            <a:avLst/>
          </a:prstGeom>
          <a:noFill/>
          <a:ln w="106363">
            <a:solidFill>
              <a:schemeClr val="accent2"/>
            </a:solidFill>
            <a:round/>
            <a:headEnd/>
            <a:tailEnd/>
          </a:ln>
        </p:spPr>
        <p:txBody>
          <a:bodyPr/>
          <a:lstStyle/>
          <a:p>
            <a:endParaRPr lang="en-US"/>
          </a:p>
        </p:txBody>
      </p:sp>
      <p:sp>
        <p:nvSpPr>
          <p:cNvPr id="23554" name="Line 13"/>
          <p:cNvSpPr>
            <a:spLocks noChangeShapeType="1"/>
          </p:cNvSpPr>
          <p:nvPr/>
        </p:nvSpPr>
        <p:spPr bwMode="auto">
          <a:xfrm>
            <a:off x="4784725" y="4148138"/>
            <a:ext cx="1588" cy="0"/>
          </a:xfrm>
          <a:prstGeom prst="line">
            <a:avLst/>
          </a:prstGeom>
          <a:noFill/>
          <a:ln w="106363">
            <a:solidFill>
              <a:schemeClr val="accent2"/>
            </a:solidFill>
            <a:round/>
            <a:headEnd/>
            <a:tailEnd/>
          </a:ln>
        </p:spPr>
        <p:txBody>
          <a:bodyPr/>
          <a:lstStyle/>
          <a:p>
            <a:endParaRPr lang="en-US"/>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sp>
        <p:nvSpPr>
          <p:cNvPr id="5" name="Text Box 3"/>
          <p:cNvSpPr txBox="1">
            <a:spLocks noChangeArrowheads="1"/>
          </p:cNvSpPr>
          <p:nvPr/>
        </p:nvSpPr>
        <p:spPr bwMode="auto">
          <a:xfrm>
            <a:off x="500034" y="1571612"/>
            <a:ext cx="8104216" cy="457203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lgn="just">
              <a:defRPr/>
            </a:pPr>
            <a:r>
              <a:rPr lang="es-ES" sz="2000" dirty="0">
                <a:solidFill>
                  <a:schemeClr val="tx1"/>
                </a:solidFill>
                <a:latin typeface="Arial" pitchFamily="34" charset="0"/>
                <a:cs typeface="Arial" pitchFamily="34" charset="0"/>
              </a:rPr>
              <a:t>Otras obligaciones en relación con el NIF</a:t>
            </a:r>
          </a:p>
          <a:p>
            <a:pPr algn="just">
              <a:defRPr/>
            </a:pPr>
            <a:endParaRPr lang="es-ES" sz="2000" dirty="0">
              <a:solidFill>
                <a:schemeClr val="tx1"/>
              </a:solidFill>
              <a:latin typeface="Arial" pitchFamily="34" charset="0"/>
              <a:cs typeface="Arial" pitchFamily="34" charset="0"/>
            </a:endParaRPr>
          </a:p>
          <a:p>
            <a:pPr marL="457200" indent="-457200" algn="just">
              <a:buFontTx/>
              <a:buAutoNum type="alphaLcParenR"/>
              <a:defRPr/>
            </a:pPr>
            <a:r>
              <a:rPr lang="es-ES" sz="2000" dirty="0">
                <a:solidFill>
                  <a:schemeClr val="tx1"/>
                </a:solidFill>
                <a:latin typeface="Arial" pitchFamily="34" charset="0"/>
                <a:cs typeface="Arial" pitchFamily="34" charset="0"/>
              </a:rPr>
              <a:t>A partir del 1/1/2007 los notarios han de reflejar el NIF de los otorgantes en los documentos públicos que autoricen en relación con bienes inmuebles. La ausencia de identificación fiscal no es un requisito del que resulte la invalidez del documento público, pero obliga a los notarios a comunicar la identidad de aquellos otorgantes que no hayan comunicado su NIF.</a:t>
            </a:r>
          </a:p>
          <a:p>
            <a:pPr marL="457200" indent="-457200" algn="just">
              <a:buFontTx/>
              <a:buAutoNum type="alphaLcParenR"/>
              <a:defRPr/>
            </a:pPr>
            <a:endParaRPr lang="es-ES" sz="2000" dirty="0">
              <a:solidFill>
                <a:schemeClr val="tx1"/>
              </a:solidFill>
              <a:latin typeface="Arial" pitchFamily="34" charset="0"/>
              <a:cs typeface="Arial" pitchFamily="34" charset="0"/>
            </a:endParaRPr>
          </a:p>
          <a:p>
            <a:pPr marL="457200" indent="-457200" algn="just">
              <a:buFontTx/>
              <a:buAutoNum type="alphaLcParenR"/>
              <a:defRPr/>
            </a:pPr>
            <a:r>
              <a:rPr lang="es-ES" sz="2000" dirty="0">
                <a:solidFill>
                  <a:schemeClr val="tx1"/>
                </a:solidFill>
                <a:latin typeface="Arial" pitchFamily="34" charset="0"/>
                <a:cs typeface="Arial" pitchFamily="34" charset="0"/>
              </a:rPr>
              <a:t>Para inscribir cualquier hecho o acto inscribible en los registros públicos es necesario tener NIF. Si quieres aprovechar todos los beneficios registrales (fe pública, salvaguarda judicial, </a:t>
            </a:r>
            <a:r>
              <a:rPr lang="es-ES" sz="2000" dirty="0" err="1">
                <a:solidFill>
                  <a:schemeClr val="tx1"/>
                </a:solidFill>
                <a:latin typeface="Arial" pitchFamily="34" charset="0"/>
                <a:cs typeface="Arial" pitchFamily="34" charset="0"/>
              </a:rPr>
              <a:t>etc</a:t>
            </a:r>
            <a:r>
              <a:rPr lang="es-ES" sz="2000" dirty="0">
                <a:solidFill>
                  <a:schemeClr val="tx1"/>
                </a:solidFill>
                <a:latin typeface="Arial" pitchFamily="34" charset="0"/>
                <a:cs typeface="Arial" pitchFamily="34" charset="0"/>
              </a:rPr>
              <a:t>), debes </a:t>
            </a:r>
            <a:r>
              <a:rPr lang="es-ES" sz="2000" dirty="0" err="1">
                <a:solidFill>
                  <a:schemeClr val="tx1"/>
                </a:solidFill>
                <a:latin typeface="Arial" pitchFamily="34" charset="0"/>
                <a:cs typeface="Arial" pitchFamily="34" charset="0"/>
              </a:rPr>
              <a:t>identifícarte</a:t>
            </a:r>
            <a:r>
              <a:rPr lang="es-ES" sz="2000" dirty="0">
                <a:solidFill>
                  <a:schemeClr val="tx1"/>
                </a:solidFill>
                <a:latin typeface="Arial" pitchFamily="34" charset="0"/>
                <a:cs typeface="Arial" pitchFamily="34" charset="0"/>
              </a:rPr>
              <a:t> fiscalmente.</a:t>
            </a:r>
          </a:p>
          <a:p>
            <a:pPr marL="457200" indent="-457200" algn="just">
              <a:defRPr/>
            </a:pPr>
            <a:endParaRPr lang="es-ES" sz="2000" dirty="0">
              <a:solidFill>
                <a:schemeClr val="tx1"/>
              </a:solidFill>
              <a:latin typeface="Arial" pitchFamily="34" charset="0"/>
              <a:cs typeface="Arial" pitchFamily="34" charset="0"/>
            </a:endParaRPr>
          </a:p>
        </p:txBody>
      </p:sp>
      <p:sp>
        <p:nvSpPr>
          <p:cNvPr id="6" name="Rectangle 2"/>
          <p:cNvSpPr>
            <a:spLocks noChangeArrowheads="1"/>
          </p:cNvSpPr>
          <p:nvPr/>
        </p:nvSpPr>
        <p:spPr bwMode="auto">
          <a:xfrm>
            <a:off x="642910" y="571480"/>
            <a:ext cx="7896252" cy="36933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Censo de </a:t>
            </a:r>
            <a:r>
              <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Obligados Tributarios</a:t>
            </a:r>
            <a:endPar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Line 12"/>
          <p:cNvSpPr>
            <a:spLocks noChangeShapeType="1"/>
          </p:cNvSpPr>
          <p:nvPr/>
        </p:nvSpPr>
        <p:spPr bwMode="auto">
          <a:xfrm>
            <a:off x="3452813" y="4019550"/>
            <a:ext cx="0" cy="0"/>
          </a:xfrm>
          <a:prstGeom prst="line">
            <a:avLst/>
          </a:prstGeom>
          <a:noFill/>
          <a:ln w="106363">
            <a:solidFill>
              <a:schemeClr val="accent2"/>
            </a:solidFill>
            <a:round/>
            <a:headEnd/>
            <a:tailEnd/>
          </a:ln>
        </p:spPr>
        <p:txBody>
          <a:bodyPr/>
          <a:lstStyle/>
          <a:p>
            <a:endParaRPr lang="en-US"/>
          </a:p>
        </p:txBody>
      </p:sp>
      <p:sp>
        <p:nvSpPr>
          <p:cNvPr id="24578" name="Line 13"/>
          <p:cNvSpPr>
            <a:spLocks noChangeShapeType="1"/>
          </p:cNvSpPr>
          <p:nvPr/>
        </p:nvSpPr>
        <p:spPr bwMode="auto">
          <a:xfrm>
            <a:off x="4784725" y="4148138"/>
            <a:ext cx="1588" cy="0"/>
          </a:xfrm>
          <a:prstGeom prst="line">
            <a:avLst/>
          </a:prstGeom>
          <a:noFill/>
          <a:ln w="106363">
            <a:solidFill>
              <a:schemeClr val="accent2"/>
            </a:solidFill>
            <a:round/>
            <a:headEnd/>
            <a:tailEnd/>
          </a:ln>
        </p:spPr>
        <p:txBody>
          <a:bodyPr/>
          <a:lstStyle/>
          <a:p>
            <a:endParaRPr lang="en-US"/>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sp>
        <p:nvSpPr>
          <p:cNvPr id="5" name="Text Box 3"/>
          <p:cNvSpPr txBox="1">
            <a:spLocks noChangeArrowheads="1"/>
          </p:cNvSpPr>
          <p:nvPr/>
        </p:nvSpPr>
        <p:spPr bwMode="auto">
          <a:xfrm>
            <a:off x="500034" y="1214422"/>
            <a:ext cx="8104216" cy="492922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marL="457200" indent="-457200" algn="ctr">
              <a:defRPr/>
            </a:pPr>
            <a:r>
              <a:rPr lang="es-ES" sz="2000" dirty="0">
                <a:solidFill>
                  <a:schemeClr val="tx1"/>
                </a:solidFill>
                <a:latin typeface="Arial" pitchFamily="34" charset="0"/>
                <a:cs typeface="Arial" pitchFamily="34" charset="0"/>
              </a:rPr>
              <a:t>La asignación del NIF </a:t>
            </a:r>
          </a:p>
          <a:p>
            <a:pPr marL="457200" indent="-457200" algn="just">
              <a:defRPr/>
            </a:pPr>
            <a:endParaRPr lang="es-ES" sz="2000" dirty="0">
              <a:solidFill>
                <a:schemeClr val="tx1"/>
              </a:solidFill>
              <a:latin typeface="Arial" pitchFamily="34" charset="0"/>
              <a:cs typeface="Arial" pitchFamily="34" charset="0"/>
            </a:endParaRPr>
          </a:p>
          <a:p>
            <a:pPr marL="268288" lvl="1" indent="-268288" algn="just">
              <a:lnSpc>
                <a:spcPts val="2400"/>
              </a:lnSpc>
              <a:spcBef>
                <a:spcPts val="1400"/>
              </a:spcBef>
              <a:buFont typeface="Wingdings" pitchFamily="2" charset="2"/>
              <a:buChar char="Ø"/>
              <a:defRPr/>
            </a:pPr>
            <a:r>
              <a:rPr lang="es-ES" sz="2200" dirty="0">
                <a:solidFill>
                  <a:schemeClr val="tx1"/>
                </a:solidFill>
                <a:latin typeface="Arial" pitchFamily="34" charset="0"/>
                <a:cs typeface="Times New Roman" pitchFamily="18" charset="0"/>
              </a:rPr>
              <a:t>La asignación del NIF de personas jurídicas y entidades sin personalidad corresponde </a:t>
            </a:r>
            <a:r>
              <a:rPr lang="es-ES" sz="2200" u="sng" dirty="0">
                <a:solidFill>
                  <a:schemeClr val="tx1"/>
                </a:solidFill>
                <a:latin typeface="Arial" pitchFamily="34" charset="0"/>
                <a:cs typeface="Times New Roman" pitchFamily="18" charset="0"/>
              </a:rPr>
              <a:t>siempre</a:t>
            </a:r>
            <a:r>
              <a:rPr lang="es-ES" sz="2200" dirty="0">
                <a:solidFill>
                  <a:schemeClr val="tx1"/>
                </a:solidFill>
                <a:latin typeface="Arial" pitchFamily="34" charset="0"/>
                <a:cs typeface="Times New Roman" pitchFamily="18" charset="0"/>
              </a:rPr>
              <a:t> a la Administración Tributaria.</a:t>
            </a:r>
          </a:p>
          <a:p>
            <a:pPr marL="268288" lvl="1" indent="-268288" algn="just">
              <a:lnSpc>
                <a:spcPts val="2400"/>
              </a:lnSpc>
              <a:spcBef>
                <a:spcPts val="1400"/>
              </a:spcBef>
              <a:buFont typeface="Wingdings" pitchFamily="2" charset="2"/>
              <a:buChar char="Ø"/>
              <a:defRPr/>
            </a:pPr>
            <a:r>
              <a:rPr lang="es-ES" sz="2200" dirty="0">
                <a:solidFill>
                  <a:schemeClr val="tx1"/>
                </a:solidFill>
                <a:latin typeface="Arial" pitchFamily="34" charset="0"/>
                <a:cs typeface="Times New Roman" pitchFamily="18" charset="0"/>
              </a:rPr>
              <a:t>En el caso de personas físicas se </a:t>
            </a:r>
            <a:r>
              <a:rPr lang="es-ES" sz="2200" u="sng" dirty="0">
                <a:solidFill>
                  <a:schemeClr val="tx1"/>
                </a:solidFill>
                <a:latin typeface="Arial" pitchFamily="34" charset="0"/>
                <a:cs typeface="Times New Roman" pitchFamily="18" charset="0"/>
              </a:rPr>
              <a:t>comparte</a:t>
            </a:r>
            <a:r>
              <a:rPr lang="es-ES" sz="2200" dirty="0">
                <a:solidFill>
                  <a:schemeClr val="tx1"/>
                </a:solidFill>
                <a:latin typeface="Arial" pitchFamily="34" charset="0"/>
                <a:cs typeface="Times New Roman" pitchFamily="18" charset="0"/>
              </a:rPr>
              <a:t> esta competencia con el Ministerio del Interior por que el NIF de aquellas, en la mayoría de los casos, corresponde al DNI (Documento Nacional de Identidad) o NIE (Número de Identidad de Extranjero). En un principio se pensó que, la forma mas rápida y menos costosa de que todas las personas físicas tuvieran NIF, era que este fuera el mismo número que el que ya tuvieran a efectos identificativos CIVILES</a:t>
            </a:r>
          </a:p>
        </p:txBody>
      </p:sp>
      <p:sp>
        <p:nvSpPr>
          <p:cNvPr id="6" name="Rectangle 2"/>
          <p:cNvSpPr>
            <a:spLocks noChangeArrowheads="1"/>
          </p:cNvSpPr>
          <p:nvPr/>
        </p:nvSpPr>
        <p:spPr bwMode="auto">
          <a:xfrm>
            <a:off x="642910" y="571480"/>
            <a:ext cx="7896252" cy="36933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Censo de </a:t>
            </a:r>
            <a:r>
              <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Obligados Tributarios</a:t>
            </a:r>
            <a:endPar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Line 12"/>
          <p:cNvSpPr>
            <a:spLocks noChangeShapeType="1"/>
          </p:cNvSpPr>
          <p:nvPr/>
        </p:nvSpPr>
        <p:spPr bwMode="auto">
          <a:xfrm>
            <a:off x="3452813" y="4019550"/>
            <a:ext cx="0" cy="0"/>
          </a:xfrm>
          <a:prstGeom prst="line">
            <a:avLst/>
          </a:prstGeom>
          <a:noFill/>
          <a:ln w="106363">
            <a:solidFill>
              <a:schemeClr val="accent2"/>
            </a:solidFill>
            <a:round/>
            <a:headEnd/>
            <a:tailEnd/>
          </a:ln>
        </p:spPr>
        <p:txBody>
          <a:bodyPr/>
          <a:lstStyle/>
          <a:p>
            <a:endParaRPr lang="en-US"/>
          </a:p>
        </p:txBody>
      </p:sp>
      <p:sp>
        <p:nvSpPr>
          <p:cNvPr id="25602" name="Line 13"/>
          <p:cNvSpPr>
            <a:spLocks noChangeShapeType="1"/>
          </p:cNvSpPr>
          <p:nvPr/>
        </p:nvSpPr>
        <p:spPr bwMode="auto">
          <a:xfrm>
            <a:off x="4784725" y="4148138"/>
            <a:ext cx="1588" cy="0"/>
          </a:xfrm>
          <a:prstGeom prst="line">
            <a:avLst/>
          </a:prstGeom>
          <a:noFill/>
          <a:ln w="106363">
            <a:solidFill>
              <a:schemeClr val="accent2"/>
            </a:solidFill>
            <a:round/>
            <a:headEnd/>
            <a:tailEnd/>
          </a:ln>
        </p:spPr>
        <p:txBody>
          <a:bodyPr/>
          <a:lstStyle/>
          <a:p>
            <a:endParaRPr lang="en-US"/>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sp>
        <p:nvSpPr>
          <p:cNvPr id="5" name="Text Box 3"/>
          <p:cNvSpPr txBox="1">
            <a:spLocks noChangeArrowheads="1"/>
          </p:cNvSpPr>
          <p:nvPr/>
        </p:nvSpPr>
        <p:spPr bwMode="auto">
          <a:xfrm>
            <a:off x="543577" y="1629669"/>
            <a:ext cx="8104216" cy="457203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tabLst>
                <a:tab pos="4572000" algn="l"/>
                <a:tab pos="4667250" algn="l"/>
              </a:tabLst>
              <a:defRPr/>
            </a:pPr>
            <a:endParaRPr lang="es-ES_tradnl" sz="1400" b="1" dirty="0">
              <a:solidFill>
                <a:srgbClr val="000099"/>
              </a:solidFill>
              <a:latin typeface="Arial" charset="0"/>
            </a:endParaRPr>
          </a:p>
          <a:p>
            <a:pPr>
              <a:buFontTx/>
              <a:buChar char="•"/>
              <a:tabLst>
                <a:tab pos="4572000" algn="l"/>
                <a:tab pos="4667250" algn="l"/>
              </a:tabLst>
              <a:defRPr/>
            </a:pPr>
            <a:endParaRPr lang="es-ES_tradnl" sz="100" b="1" dirty="0">
              <a:solidFill>
                <a:srgbClr val="000099"/>
              </a:solidFill>
              <a:latin typeface="Arial" charset="0"/>
            </a:endParaRPr>
          </a:p>
        </p:txBody>
      </p:sp>
      <p:sp>
        <p:nvSpPr>
          <p:cNvPr id="8" name="7 CuadroTexto"/>
          <p:cNvSpPr txBox="1"/>
          <p:nvPr/>
        </p:nvSpPr>
        <p:spPr>
          <a:xfrm>
            <a:off x="775650" y="642919"/>
            <a:ext cx="7776864" cy="92333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PERSONAS FÍSICAS </a:t>
            </a:r>
            <a:endParaRPr lang="es-ES"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a:p>
            <a:pPr algn="ctr" eaLnBrk="0" hangingPunct="0">
              <a:defRPr/>
            </a:pPr>
            <a:r>
              <a:rPr lang="es-ES"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Competencias del Ministerio del Interior para la asignación del NIF</a:t>
            </a:r>
          </a:p>
          <a:p>
            <a:pPr algn="ctr" eaLnBrk="0" hangingPunct="0">
              <a:defRPr/>
            </a:pPr>
            <a:r>
              <a:rPr lang="es-ES"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Normativa CIVIL</a:t>
            </a:r>
            <a:endParaRPr lang="es-ES"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pic>
        <p:nvPicPr>
          <p:cNvPr id="25608" name="Picture 2"/>
          <p:cNvPicPr>
            <a:picLocks noChangeAspect="1" noChangeArrowheads="1"/>
          </p:cNvPicPr>
          <p:nvPr/>
        </p:nvPicPr>
        <p:blipFill>
          <a:blip r:embed="rId2"/>
          <a:srcRect/>
          <a:stretch>
            <a:fillRect/>
          </a:stretch>
        </p:blipFill>
        <p:spPr bwMode="auto">
          <a:xfrm>
            <a:off x="827088" y="3325813"/>
            <a:ext cx="1800225" cy="1052512"/>
          </a:xfrm>
          <a:prstGeom prst="rect">
            <a:avLst/>
          </a:prstGeom>
          <a:noFill/>
          <a:ln w="9525">
            <a:noFill/>
            <a:miter lim="800000"/>
            <a:headEnd/>
            <a:tailEnd/>
          </a:ln>
        </p:spPr>
      </p:pic>
      <p:pic>
        <p:nvPicPr>
          <p:cNvPr id="25609" name="17 Imagen"/>
          <p:cNvPicPr>
            <a:picLocks noChangeAspect="1"/>
          </p:cNvPicPr>
          <p:nvPr/>
        </p:nvPicPr>
        <p:blipFill>
          <a:blip r:embed="rId3"/>
          <a:srcRect/>
          <a:stretch>
            <a:fillRect/>
          </a:stretch>
        </p:blipFill>
        <p:spPr bwMode="auto">
          <a:xfrm>
            <a:off x="3059113" y="1716088"/>
            <a:ext cx="1584325" cy="1600200"/>
          </a:xfrm>
          <a:prstGeom prst="rect">
            <a:avLst/>
          </a:prstGeom>
          <a:noFill/>
          <a:ln w="9525">
            <a:noFill/>
            <a:miter lim="800000"/>
            <a:headEnd/>
            <a:tailEnd/>
          </a:ln>
        </p:spPr>
      </p:pic>
      <p:pic>
        <p:nvPicPr>
          <p:cNvPr id="25610" name="18 Imagen"/>
          <p:cNvPicPr>
            <a:picLocks noChangeAspect="1"/>
          </p:cNvPicPr>
          <p:nvPr/>
        </p:nvPicPr>
        <p:blipFill>
          <a:blip r:embed="rId4"/>
          <a:srcRect/>
          <a:stretch>
            <a:fillRect/>
          </a:stretch>
        </p:blipFill>
        <p:spPr bwMode="auto">
          <a:xfrm>
            <a:off x="3063875" y="3973513"/>
            <a:ext cx="1600200" cy="1600200"/>
          </a:xfrm>
          <a:prstGeom prst="rect">
            <a:avLst/>
          </a:prstGeom>
          <a:noFill/>
          <a:ln w="9525">
            <a:noFill/>
            <a:miter lim="800000"/>
            <a:headEnd/>
            <a:tailEnd/>
          </a:ln>
        </p:spPr>
      </p:pic>
      <p:pic>
        <p:nvPicPr>
          <p:cNvPr id="25611" name="6 Marcador de contenido" descr="Recorte de pantalla"/>
          <p:cNvPicPr>
            <a:picLocks noChangeAspect="1"/>
          </p:cNvPicPr>
          <p:nvPr/>
        </p:nvPicPr>
        <p:blipFill>
          <a:blip r:embed="rId5"/>
          <a:srcRect/>
          <a:stretch>
            <a:fillRect/>
          </a:stretch>
        </p:blipFill>
        <p:spPr bwMode="auto">
          <a:xfrm>
            <a:off x="5929313" y="2143125"/>
            <a:ext cx="2160587" cy="1339850"/>
          </a:xfrm>
          <a:prstGeom prst="rect">
            <a:avLst/>
          </a:prstGeom>
          <a:noFill/>
          <a:ln w="9525">
            <a:noFill/>
            <a:miter lim="800000"/>
            <a:headEnd/>
            <a:tailEnd/>
          </a:ln>
        </p:spPr>
      </p:pic>
      <p:pic>
        <p:nvPicPr>
          <p:cNvPr id="25612" name="20 Imagen" descr="Recorte de pantalla"/>
          <p:cNvPicPr>
            <a:picLocks noChangeAspect="1"/>
          </p:cNvPicPr>
          <p:nvPr/>
        </p:nvPicPr>
        <p:blipFill>
          <a:blip r:embed="rId6"/>
          <a:srcRect/>
          <a:stretch>
            <a:fillRect/>
          </a:stretch>
        </p:blipFill>
        <p:spPr bwMode="auto">
          <a:xfrm>
            <a:off x="5978525" y="4378325"/>
            <a:ext cx="2376488" cy="1601788"/>
          </a:xfrm>
          <a:prstGeom prst="rect">
            <a:avLst/>
          </a:prstGeom>
          <a:noFill/>
          <a:ln w="9525">
            <a:noFill/>
            <a:miter lim="800000"/>
            <a:headEnd/>
            <a:tailEnd/>
          </a:ln>
        </p:spPr>
      </p:pic>
      <p:cxnSp>
        <p:nvCxnSpPr>
          <p:cNvPr id="22" name="21 Conector recto de flecha"/>
          <p:cNvCxnSpPr/>
          <p:nvPr/>
        </p:nvCxnSpPr>
        <p:spPr>
          <a:xfrm flipV="1">
            <a:off x="2051050" y="2695575"/>
            <a:ext cx="1368425" cy="952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22 Conector recto de flecha"/>
          <p:cNvCxnSpPr/>
          <p:nvPr/>
        </p:nvCxnSpPr>
        <p:spPr>
          <a:xfrm>
            <a:off x="2051050" y="3852863"/>
            <a:ext cx="1512888" cy="9207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23 Flecha derecha"/>
          <p:cNvSpPr/>
          <p:nvPr/>
        </p:nvSpPr>
        <p:spPr>
          <a:xfrm>
            <a:off x="4500563" y="4292600"/>
            <a:ext cx="1150937" cy="5762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25" name="24 Flecha derecha"/>
          <p:cNvSpPr/>
          <p:nvPr/>
        </p:nvSpPr>
        <p:spPr>
          <a:xfrm>
            <a:off x="4429125" y="2428875"/>
            <a:ext cx="1152525" cy="5762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25617" name="25 CuadroTexto"/>
          <p:cNvSpPr txBox="1">
            <a:spLocks noChangeArrowheads="1"/>
          </p:cNvSpPr>
          <p:nvPr/>
        </p:nvSpPr>
        <p:spPr bwMode="auto">
          <a:xfrm>
            <a:off x="6143625" y="4071938"/>
            <a:ext cx="1714500" cy="523875"/>
          </a:xfrm>
          <a:prstGeom prst="rect">
            <a:avLst/>
          </a:prstGeom>
          <a:noFill/>
          <a:ln w="9525">
            <a:noFill/>
            <a:miter lim="800000"/>
            <a:headEnd/>
            <a:tailEnd/>
          </a:ln>
        </p:spPr>
        <p:txBody>
          <a:bodyPr>
            <a:spAutoFit/>
          </a:bodyPr>
          <a:lstStyle/>
          <a:p>
            <a:pPr algn="ctr"/>
            <a:r>
              <a:rPr lang="es-ES" sz="2800">
                <a:latin typeface="Arial" charset="0"/>
                <a:cs typeface="Arial" charset="0"/>
              </a:rPr>
              <a:t>NIE</a:t>
            </a:r>
          </a:p>
        </p:txBody>
      </p:sp>
      <p:sp>
        <p:nvSpPr>
          <p:cNvPr id="25618" name="26 CuadroTexto"/>
          <p:cNvSpPr txBox="1">
            <a:spLocks noChangeArrowheads="1"/>
          </p:cNvSpPr>
          <p:nvPr/>
        </p:nvSpPr>
        <p:spPr bwMode="auto">
          <a:xfrm>
            <a:off x="6143625" y="1714500"/>
            <a:ext cx="1785938" cy="523875"/>
          </a:xfrm>
          <a:prstGeom prst="rect">
            <a:avLst/>
          </a:prstGeom>
          <a:noFill/>
          <a:ln w="9525">
            <a:noFill/>
            <a:miter lim="800000"/>
            <a:headEnd/>
            <a:tailEnd/>
          </a:ln>
        </p:spPr>
        <p:txBody>
          <a:bodyPr>
            <a:spAutoFit/>
          </a:bodyPr>
          <a:lstStyle/>
          <a:p>
            <a:pPr algn="ctr"/>
            <a:r>
              <a:rPr lang="es-ES" sz="2800">
                <a:latin typeface="Arial" charset="0"/>
                <a:cs typeface="Arial" charset="0"/>
              </a:rPr>
              <a:t>DNI</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8176</TotalTime>
  <Words>3622</Words>
  <Application>Microsoft Office PowerPoint</Application>
  <PresentationFormat>Presentación en pantalla (4:3)</PresentationFormat>
  <Paragraphs>436</Paragraphs>
  <Slides>54</Slides>
  <Notes>2</Notes>
  <HiddenSlides>0</HiddenSlides>
  <MMClips>0</MMClips>
  <ScaleCrop>false</ScaleCrop>
  <HeadingPairs>
    <vt:vector size="6" baseType="variant">
      <vt:variant>
        <vt:lpstr>Fuentes usadas</vt:lpstr>
      </vt:variant>
      <vt:variant>
        <vt:i4>6</vt:i4>
      </vt:variant>
      <vt:variant>
        <vt:lpstr>Plantilla de diseño</vt:lpstr>
      </vt:variant>
      <vt:variant>
        <vt:i4>4</vt:i4>
      </vt:variant>
      <vt:variant>
        <vt:lpstr>Títulos de diapositiva</vt:lpstr>
      </vt:variant>
      <vt:variant>
        <vt:i4>54</vt:i4>
      </vt:variant>
    </vt:vector>
  </HeadingPairs>
  <TitlesOfParts>
    <vt:vector size="64" baseType="lpstr">
      <vt:lpstr>Times New Roman</vt:lpstr>
      <vt:lpstr>Arial</vt:lpstr>
      <vt:lpstr>Arial Unicode MS</vt:lpstr>
      <vt:lpstr>Wingdings</vt:lpstr>
      <vt:lpstr>Garamond</vt:lpstr>
      <vt:lpstr>Calibri</vt:lpstr>
      <vt:lpstr>Diseño predeterminado</vt:lpstr>
      <vt:lpstr>Diseño predeterminado</vt:lpstr>
      <vt:lpstr>Diseño predeterminado</vt:lpstr>
      <vt:lpstr>Diseño predeterminado</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vector>
  </TitlesOfParts>
  <Company>ORGANIZACION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f00993wm</dc:creator>
  <cp:lastModifiedBy> </cp:lastModifiedBy>
  <cp:revision>304</cp:revision>
  <dcterms:created xsi:type="dcterms:W3CDTF">2006-12-21T12:18:28Z</dcterms:created>
  <dcterms:modified xsi:type="dcterms:W3CDTF">2013-10-29T11:28:49Z</dcterms:modified>
</cp:coreProperties>
</file>